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2"/>
  </p:notesMasterIdLst>
  <p:sldIdLst>
    <p:sldId id="256" r:id="rId2"/>
    <p:sldId id="288" r:id="rId3"/>
    <p:sldId id="293" r:id="rId4"/>
    <p:sldId id="294" r:id="rId5"/>
    <p:sldId id="295" r:id="rId6"/>
    <p:sldId id="291" r:id="rId7"/>
    <p:sldId id="302" r:id="rId8"/>
    <p:sldId id="303" r:id="rId9"/>
    <p:sldId id="305" r:id="rId10"/>
    <p:sldId id="30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CC"/>
    <a:srgbClr val="008000"/>
    <a:srgbClr val="000066"/>
    <a:srgbClr val="00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750" autoAdjust="0"/>
  </p:normalViewPr>
  <p:slideViewPr>
    <p:cSldViewPr>
      <p:cViewPr>
        <p:scale>
          <a:sx n="66" d="100"/>
          <a:sy n="66" d="100"/>
        </p:scale>
        <p:origin x="-1470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"/>
          <c:y val="4.3999889134137632E-2"/>
          <c:w val="1"/>
          <c:h val="0.82579939270443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Огурец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Капуста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Картофель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Лук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Апельсин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Лимон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Яблоко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Апельсиновый сок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Яблочный сок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1680"/>
        <c:axId val="21205760"/>
      </c:barChart>
      <c:catAx>
        <c:axId val="21191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205760"/>
        <c:crosses val="autoZero"/>
        <c:auto val="1"/>
        <c:lblAlgn val="ctr"/>
        <c:lblOffset val="100"/>
        <c:noMultiLvlLbl val="0"/>
      </c:catAx>
      <c:valAx>
        <c:axId val="21205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1191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32491251093651"/>
          <c:y val="2.7174698489781681E-2"/>
          <c:w val="0.20867508748906391"/>
          <c:h val="0.51802383782650863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C5DAC-2406-4F8B-BFB2-88B6BF85CAEC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B698B-A3CC-4495-B922-920DD53B6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15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71B7C3-B80A-4EE3-BE36-88C4A49BD4BD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1342F7-A72A-4E9D-A454-7DBBF307D6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66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429652" cy="1470025"/>
          </a:xfrm>
        </p:spPr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Аскорбинка-детская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витаминка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5401591"/>
            <a:ext cx="658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Автор: </a:t>
            </a:r>
            <a:r>
              <a:rPr lang="ru-RU" sz="2400" b="1" dirty="0" err="1">
                <a:solidFill>
                  <a:srgbClr val="002060"/>
                </a:solidFill>
                <a:latin typeface="Monotype Corsiva" pitchFamily="66" charset="0"/>
              </a:rPr>
              <a:t>Юргина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 Александра,</a:t>
            </a:r>
          </a:p>
          <a:p>
            <a:r>
              <a:rPr lang="ru-RU" sz="2400" dirty="0"/>
              <a:t> 3 класс «Г», МОАУ Гимназия №8 г. Сочи, </a:t>
            </a:r>
          </a:p>
          <a:p>
            <a:r>
              <a:rPr lang="ru-RU" sz="2400" b="1" i="1" dirty="0"/>
              <a:t> </a:t>
            </a:r>
            <a:r>
              <a:rPr lang="ru-RU" sz="2400" b="1" i="1" dirty="0">
                <a:latin typeface="Monotype Corsiva" pitchFamily="66" charset="0"/>
              </a:rPr>
              <a:t>Р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уководитель: </a:t>
            </a:r>
            <a:r>
              <a:rPr lang="ru-RU" sz="2400" b="1" dirty="0" err="1">
                <a:solidFill>
                  <a:srgbClr val="002060"/>
                </a:solidFill>
                <a:latin typeface="Monotype Corsiva" pitchFamily="66" charset="0"/>
              </a:rPr>
              <a:t>Любицкая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 Ольга Николаевна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27" name="Picture 3" descr="D:\Гимназия №8\Научная конференция\Аскорбинка-детская витаминка\Подготовительный материал\Конференция_аскорбиновая кислота\Картинки\c54d4e0937f1f08db1779065d9f002ee.jpg"/>
          <p:cNvPicPr>
            <a:picLocks noChangeAspect="1" noChangeArrowheads="1"/>
          </p:cNvPicPr>
          <p:nvPr/>
        </p:nvPicPr>
        <p:blipFill>
          <a:blip r:embed="rId2" cstate="print"/>
          <a:srcRect b="5577"/>
          <a:stretch>
            <a:fillRect/>
          </a:stretch>
        </p:blipFill>
        <p:spPr bwMode="auto">
          <a:xfrm>
            <a:off x="4357686" y="1428736"/>
            <a:ext cx="4088586" cy="343941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Выводы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68760"/>
            <a:ext cx="82478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 основании полученных данных исследования, можно сделать вывод, что наиболее богатые витамином С являются свежие фрукты и овощи (репчатый лук, лимон, апельсин). </a:t>
            </a:r>
          </a:p>
          <a:p>
            <a:pPr algn="just"/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Но по разным причинам (материальным, сезонным, объективным) мы не всегда можем употреблять в пищу круглый год свежие фрукты и овощи, в этом случае можно заменить данные продукты соками и нектарами. </a:t>
            </a:r>
          </a:p>
          <a:p>
            <a:pPr algn="just"/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Но, ежедневное употребление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витаминки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аскорбинки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утром и вечером – это очень полезно для вашего организма!</a:t>
            </a:r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5786454"/>
            <a:ext cx="5286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БУДЬТЕ ЗДОРОВЫ!!!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err="1" smtClean="0">
                <a:solidFill>
                  <a:srgbClr val="C00000"/>
                </a:solidFill>
              </a:rPr>
              <a:t>ЦЕЛи</a:t>
            </a:r>
            <a:r>
              <a:rPr lang="ru-RU" sz="2800" b="1" u="sng" dirty="0" smtClean="0">
                <a:solidFill>
                  <a:srgbClr val="C00000"/>
                </a:solidFill>
              </a:rPr>
              <a:t> и задачи: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04800" y="1268761"/>
            <a:ext cx="8553480" cy="259228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</a:t>
            </a:r>
            <a:r>
              <a:rPr lang="ru-RU" sz="2100" b="1" dirty="0" smtClean="0">
                <a:solidFill>
                  <a:srgbClr val="002060"/>
                </a:solidFill>
              </a:rPr>
              <a:t>. Познакомиться с понятием «Аскорбиновая кислота».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ru-RU" sz="2100" b="1" dirty="0" smtClean="0">
                <a:solidFill>
                  <a:srgbClr val="002060"/>
                </a:solidFill>
              </a:rPr>
              <a:t>2. Рассмотреть полезные свойства  аскорбиновой кислоты.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ru-RU" sz="2100" b="1" dirty="0" smtClean="0">
                <a:solidFill>
                  <a:srgbClr val="002060"/>
                </a:solidFill>
              </a:rPr>
              <a:t>3. Рассмотреть побочный эффект воздействия аскорбиновой кислоты.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ru-RU" sz="2100" b="1" dirty="0" smtClean="0">
                <a:solidFill>
                  <a:srgbClr val="002060"/>
                </a:solidFill>
              </a:rPr>
              <a:t>4. Экспериментально рассмотреть взаимодействие аскорбиновой кислоты с йодом.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ru-RU" sz="2100" b="1" dirty="0" smtClean="0">
                <a:solidFill>
                  <a:srgbClr val="002060"/>
                </a:solidFill>
              </a:rPr>
              <a:t>5. Провести опыт на обнаружение аскорбиновой кислоты в продуктах питания.</a:t>
            </a:r>
          </a:p>
          <a:p>
            <a:pPr>
              <a:lnSpc>
                <a:spcPct val="150000"/>
              </a:lnSpc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6. Провести анализ в каких фруктах и овощах витамина С больше.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429000"/>
            <a:ext cx="82809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32138" indent="-3132138">
              <a:lnSpc>
                <a:spcPct val="150000"/>
              </a:lnSpc>
              <a:buNone/>
            </a:pPr>
            <a:endParaRPr lang="ru-RU" sz="2000" b="1" u="sng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3132138" indent="-3132138">
              <a:lnSpc>
                <a:spcPct val="150000"/>
              </a:lnSpc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ГИПОТЕЗА:</a:t>
            </a:r>
          </a:p>
          <a:p>
            <a:pPr marL="3132138" indent="-3132138">
              <a:lnSpc>
                <a:spcPct val="150000"/>
              </a:lnSpc>
              <a:buNone/>
            </a:pPr>
            <a:r>
              <a:rPr lang="ru-RU" sz="2000" b="1" u="sng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ПРЕДПОЛОЖИМ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витамин С не играет важную роль  для здоровья человека.</a:t>
            </a:r>
          </a:p>
          <a:p>
            <a:pPr marL="3132138" indent="-3132138">
              <a:buNone/>
            </a:pPr>
            <a:endParaRPr lang="ru-RU" sz="600" b="1" dirty="0" smtClean="0">
              <a:solidFill>
                <a:srgbClr val="002060"/>
              </a:solidFill>
            </a:endParaRPr>
          </a:p>
          <a:p>
            <a:pPr marL="2149475" indent="-2149475">
              <a:lnSpc>
                <a:spcPct val="150000"/>
              </a:lnSpc>
              <a:buNone/>
            </a:pPr>
            <a:r>
              <a:rPr lang="ru-RU" sz="2000" b="1" u="sng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ДОПУСТИМ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что некоторые продукты питания не содержат витамин С.</a:t>
            </a:r>
          </a:p>
          <a:p>
            <a:pPr marL="2149475" indent="-2149475">
              <a:buNone/>
            </a:pPr>
            <a:endParaRPr lang="ru-RU" sz="600" b="1" dirty="0" smtClean="0">
              <a:solidFill>
                <a:srgbClr val="002060"/>
              </a:solidFill>
            </a:endParaRPr>
          </a:p>
          <a:p>
            <a:pPr marL="2239963" indent="-2239963">
              <a:lnSpc>
                <a:spcPct val="150000"/>
              </a:lnSpc>
              <a:buNone/>
            </a:pPr>
            <a:r>
              <a:rPr lang="ru-RU" sz="2000" b="1" u="sng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ВОЗМОЖНО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синтетический витамин С полностью может заменить витамин С в свежих овощах и фруктах.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764704"/>
            <a:ext cx="8286808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3600" b="1" i="1" u="sng" dirty="0" smtClean="0">
                <a:solidFill>
                  <a:srgbClr val="FF0000"/>
                </a:solidFill>
              </a:rPr>
              <a:t>Аскорбиновая кислота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представляет собой: </a:t>
            </a:r>
          </a:p>
          <a:p>
            <a:pPr algn="just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белый кристаллический порошок кислого вкуса, </a:t>
            </a:r>
          </a:p>
          <a:p>
            <a:pPr algn="just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легко растворим в воде, </a:t>
            </a:r>
          </a:p>
          <a:p>
            <a:pPr algn="just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легко растворим в спирте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D:\Гимназия №8\Научная конференция\Аскорбинка-детская витаминка\Подготовительный материал\Конференция_аскорбиновая кислота\Картинки\All-this-and-that-about-Vitamin-C_20111028862_61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071810"/>
            <a:ext cx="4196502" cy="334041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428604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Полезные свойства витамина С</a:t>
            </a:r>
            <a:endParaRPr lang="ru-RU" sz="2800" b="1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995515"/>
            <a:ext cx="867819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149475" lvl="0" indent="-2149475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Витамин C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мощнейший стимулятор обменных процессов в организме. Человеческий организм без него существовать не может. </a:t>
            </a:r>
          </a:p>
          <a:p>
            <a:pPr marL="2149475" lvl="0" indent="-2149475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Витамин С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мощный антиоксидант .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5717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276872"/>
            <a:ext cx="8678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66925" lvl="0" indent="-20669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Витамин С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повышает иммунитет и помогает организму бороться с инфекциями.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924945"/>
            <a:ext cx="5936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Витамин С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стимулирует рост организма.</a:t>
            </a:r>
          </a:p>
        </p:txBody>
      </p:sp>
      <p:pic>
        <p:nvPicPr>
          <p:cNvPr id="1026" name="Picture 2" descr="D:\Гимназия №8\Научная конференция\Аскорбинка-детская витаминка\Подготовительный материал\Конференция_аскорбиновая кислота\Картинки\vitaminu4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7"/>
              </a:clrFrom>
              <a:clrTo>
                <a:srgbClr val="FFFF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420" y="4725144"/>
            <a:ext cx="2071580" cy="190070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3284984"/>
            <a:ext cx="84308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22525" lvl="0" indent="-242252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Витамин С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полезен для сосудов. Повышает эластичность и прочность кровеносных сосудов.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077072"/>
            <a:ext cx="6051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Витамин  С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снижает холестерин в крови.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437113"/>
            <a:ext cx="85341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4725" lvl="0" indent="-224472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Витамин С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полезен для печени, помогает очищать организм от токсинов и ядов.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5157193"/>
            <a:ext cx="7678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9475" lvl="0" indent="-21494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Витамин С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находит и уничтожает клетки, являющиеся потенциальными источниками рака.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5733256"/>
            <a:ext cx="81775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9475" lvl="0" indent="-21494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Витамин С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ускоряет заживление ран, ожогов, кровоточащих десен.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61469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Недостаток в организме витамина С: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12776"/>
            <a:ext cx="38760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Слабость иммунной системы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420888"/>
            <a:ext cx="55480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Бледность и сухость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кожи </a:t>
            </a:r>
            <a:endParaRPr lang="ru-RU" sz="2000" b="1" dirty="0" smtClean="0">
              <a:solidFill>
                <a:srgbClr val="00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772816"/>
            <a:ext cx="3131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Кровоточивость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дёсен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780928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Замедленное восстановление тканей после физических повреждений (раны, синяки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2000" b="1" dirty="0" smtClean="0">
              <a:solidFill>
                <a:srgbClr val="00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060848"/>
            <a:ext cx="54117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Потускнение и выпадение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волос</a:t>
            </a:r>
            <a:endParaRPr lang="ru-RU" sz="2000" b="1" dirty="0" smtClean="0">
              <a:solidFill>
                <a:srgbClr val="00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3429000"/>
            <a:ext cx="61149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Ломкость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ногтей </a:t>
            </a:r>
            <a:endParaRPr lang="ru-RU" sz="2000" b="1" dirty="0" smtClean="0">
              <a:solidFill>
                <a:srgbClr val="00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3717032"/>
            <a:ext cx="66914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Боли в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ступнях</a:t>
            </a:r>
            <a:endParaRPr lang="ru-RU" sz="2000" b="1" dirty="0" smtClean="0">
              <a:solidFill>
                <a:srgbClr val="00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Гимназия №8\Научная конференция\Аскорбинка-детская витаминка\Подготовительный материал\Конференция_аскорбиновая кислота\Картинки\265419_screenshot_big_0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125" t="8750" r="17187" b="7500"/>
          <a:stretch>
            <a:fillRect/>
          </a:stretch>
        </p:blipFill>
        <p:spPr bwMode="auto">
          <a:xfrm>
            <a:off x="6516216" y="692697"/>
            <a:ext cx="2376264" cy="2307386"/>
          </a:xfrm>
          <a:prstGeom prst="rect">
            <a:avLst/>
          </a:prstGeom>
          <a:noFill/>
        </p:spPr>
      </p:pic>
      <p:sp>
        <p:nvSpPr>
          <p:cNvPr id="14" name="Заголовок 3"/>
          <p:cNvSpPr txBox="1">
            <a:spLocks/>
          </p:cNvSpPr>
          <p:nvPr/>
        </p:nvSpPr>
        <p:spPr>
          <a:xfrm>
            <a:off x="251520" y="4041648"/>
            <a:ext cx="8614792" cy="461665"/>
          </a:xfrm>
          <a:prstGeom prst="rect">
            <a:avLst/>
          </a:prstGeom>
        </p:spPr>
        <p:txBody>
          <a:bodyPr vert="horz"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Избыток  витамина  С:</a:t>
            </a:r>
            <a:endParaRPr kumimoji="0" lang="ru-RU" sz="2400" b="0" i="0" u="none" strike="noStrike" kern="1200" cap="all" spc="0" normalizeH="0" baseline="0" noProof="0" dirty="0">
              <a:ln>
                <a:noFill/>
              </a:ln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4509120"/>
            <a:ext cx="80648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как витамин С – </a:t>
            </a:r>
            <a:r>
              <a:rPr lang="ru-RU" sz="2000" b="1" dirty="0" err="1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водорастворимый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витамин, то он легко выводится из организма 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передозировка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им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невозможна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крайнем случае может быть: раздражение мочевого тракта, кожный зуд, понос 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9512" y="2384884"/>
            <a:ext cx="8471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cap="all" dirty="0" smtClean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Содержание витамина C в продуктах питания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212976"/>
            <a:ext cx="8820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определения наличия аскорбиновой кислоты мы взяли продукты, которые постоянно употребляем в пищу.</a:t>
            </a:r>
          </a:p>
          <a:p>
            <a:endParaRPr lang="ru-RU" sz="2800" b="1" u="sng" dirty="0" smtClean="0">
              <a:solidFill>
                <a:srgbClr val="C00000"/>
              </a:solidFill>
            </a:endParaRPr>
          </a:p>
          <a:p>
            <a:r>
              <a:rPr lang="ru-RU" sz="2800" b="1" u="sng" dirty="0" smtClean="0">
                <a:solidFill>
                  <a:srgbClr val="C00000"/>
                </a:solidFill>
              </a:rPr>
              <a:t>Овощи:</a:t>
            </a:r>
            <a:r>
              <a:rPr lang="ru-RU" sz="2800" b="1" dirty="0" smtClean="0">
                <a:solidFill>
                  <a:srgbClr val="C00000"/>
                </a:solidFill>
              </a:rPr>
              <a:t>  </a:t>
            </a:r>
            <a:r>
              <a:rPr lang="ru-RU" sz="2400" b="1" i="1" dirty="0" smtClean="0">
                <a:solidFill>
                  <a:srgbClr val="008000"/>
                </a:solidFill>
              </a:rPr>
              <a:t>капуста, лук, картофель, огурцы</a:t>
            </a:r>
          </a:p>
          <a:p>
            <a:endParaRPr lang="ru-RU" dirty="0" smtClean="0"/>
          </a:p>
          <a:p>
            <a:r>
              <a:rPr lang="ru-RU" sz="2800" b="1" u="sng" dirty="0" smtClean="0">
                <a:solidFill>
                  <a:srgbClr val="C00000"/>
                </a:solidFill>
              </a:rPr>
              <a:t>Фрукты</a:t>
            </a:r>
            <a:r>
              <a:rPr lang="ru-RU" dirty="0" smtClean="0"/>
              <a:t>:  </a:t>
            </a:r>
            <a:r>
              <a:rPr lang="ru-RU" sz="2400" b="1" i="1" dirty="0" smtClean="0">
                <a:solidFill>
                  <a:srgbClr val="008000"/>
                </a:solidFill>
              </a:rPr>
              <a:t>апельсины, яблоки, лимон</a:t>
            </a:r>
          </a:p>
          <a:p>
            <a:endParaRPr lang="ru-RU" b="1" u="sng" dirty="0" smtClean="0">
              <a:solidFill>
                <a:srgbClr val="C00000"/>
              </a:solidFill>
            </a:endParaRPr>
          </a:p>
          <a:p>
            <a:r>
              <a:rPr lang="ru-RU" sz="2800" b="1" u="sng" dirty="0" smtClean="0">
                <a:solidFill>
                  <a:srgbClr val="C00000"/>
                </a:solidFill>
              </a:rPr>
              <a:t>Соки</a:t>
            </a:r>
            <a:r>
              <a:rPr lang="ru-RU" dirty="0" smtClean="0"/>
              <a:t>:   </a:t>
            </a:r>
            <a:r>
              <a:rPr lang="ru-RU" sz="2400" b="1" i="1" dirty="0" smtClean="0">
                <a:solidFill>
                  <a:srgbClr val="008000"/>
                </a:solidFill>
              </a:rPr>
              <a:t>апельсиновый, яблочный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D:\Гимназия №8\Научная конференция\Аскорбинка-детская витаминка\Подготовительный материал\Конференция_аскорбиновая кислота\Картинки\5181855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2DFF1"/>
              </a:clrFrom>
              <a:clrTo>
                <a:srgbClr val="C2DF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496" y="3933056"/>
            <a:ext cx="2642876" cy="2662376"/>
          </a:xfrm>
          <a:prstGeom prst="rect">
            <a:avLst/>
          </a:prstGeom>
          <a:noFill/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04800" y="61469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Суточная потребность в витамине  С: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340769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70-100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милиграммов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сутки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469265"/>
            <a:ext cx="29243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cap="all" dirty="0" smtClean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ЭКСПЕРИМЕНТ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124745"/>
            <a:ext cx="85725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b="1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b="1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b="1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800" b="1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sz="2800" b="1" u="sng" dirty="0" smtClean="0">
                <a:solidFill>
                  <a:srgbClr val="C00000"/>
                </a:solidFill>
                <a:latin typeface="Arial Black" pitchFamily="34" charset="0"/>
              </a:rPr>
              <a:t>Опыт </a:t>
            </a:r>
            <a:r>
              <a:rPr lang="ru-RU" sz="2800" b="1" u="sng" dirty="0" smtClean="0">
                <a:solidFill>
                  <a:srgbClr val="C00000"/>
                </a:solidFill>
                <a:latin typeface="Arial Black" pitchFamily="34" charset="0"/>
              </a:rPr>
              <a:t>2</a:t>
            </a:r>
          </a:p>
          <a:p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Огурец  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Йод      =   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 капель</a:t>
            </a:r>
          </a:p>
          <a:p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Капуста + Йод     =    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 капель</a:t>
            </a:r>
          </a:p>
          <a:p>
            <a:r>
              <a:rPr lang="ru-RU" sz="32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Картофель+Йод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=      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капли</a:t>
            </a:r>
          </a:p>
          <a:p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Лук </a:t>
            </a:r>
            <a:r>
              <a:rPr lang="ru-RU" sz="32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репч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+ Йод  =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 капель</a:t>
            </a:r>
          </a:p>
          <a:p>
            <a:endParaRPr lang="ru-RU" sz="3600" b="1" dirty="0" smtClean="0">
              <a:solidFill>
                <a:srgbClr val="008000"/>
              </a:solidFill>
              <a:latin typeface="Arial Black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4" descr="C:\Users\samsung\Pictures\2012 год\DSC03818.JPG"/>
          <p:cNvPicPr>
            <a:picLocks noChangeAspect="1" noChangeArrowheads="1"/>
          </p:cNvPicPr>
          <p:nvPr/>
        </p:nvPicPr>
        <p:blipFill>
          <a:blip r:embed="rId2" cstate="print"/>
          <a:srcRect l="5718" t="4441" r="10193" b="7644"/>
          <a:stretch>
            <a:fillRect/>
          </a:stretch>
        </p:blipFill>
        <p:spPr bwMode="auto">
          <a:xfrm>
            <a:off x="6797068" y="3212976"/>
            <a:ext cx="1571636" cy="219076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3550" y="1124744"/>
            <a:ext cx="79248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u="sng" dirty="0" smtClean="0">
                <a:solidFill>
                  <a:srgbClr val="C00000"/>
                </a:solidFill>
                <a:latin typeface="Arial Black" pitchFamily="34" charset="0"/>
              </a:rPr>
              <a:t>Опыт 1</a:t>
            </a:r>
          </a:p>
          <a:p>
            <a:endParaRPr lang="ru-RU" sz="2800" b="1" dirty="0" smtClean="0">
              <a:solidFill>
                <a:srgbClr val="008000"/>
              </a:solidFill>
              <a:latin typeface="Arial Black" pitchFamily="34" charset="0"/>
            </a:endParaRPr>
          </a:p>
          <a:p>
            <a:r>
              <a:rPr lang="ru-RU" sz="2800" b="1" dirty="0" smtClean="0">
                <a:solidFill>
                  <a:srgbClr val="008000"/>
                </a:solidFill>
                <a:latin typeface="Arial Black" pitchFamily="34" charset="0"/>
              </a:rPr>
              <a:t>Аскорбиновая </a:t>
            </a:r>
            <a:r>
              <a:rPr lang="ru-RU" sz="2800" b="1" dirty="0" smtClean="0">
                <a:solidFill>
                  <a:srgbClr val="008000"/>
                </a:solidFill>
                <a:latin typeface="Arial Black" pitchFamily="34" charset="0"/>
              </a:rPr>
              <a:t>кислота + Йод =</a:t>
            </a:r>
            <a:r>
              <a:rPr lang="ru-RU" sz="2400" b="1" dirty="0" smtClean="0">
                <a:solidFill>
                  <a:srgbClr val="FF0000"/>
                </a:solidFill>
              </a:rPr>
              <a:t>100 капель</a:t>
            </a:r>
          </a:p>
          <a:p>
            <a:pPr lvl="0"/>
            <a:r>
              <a:rPr lang="ru-RU" sz="2400" b="1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469265"/>
            <a:ext cx="29243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cap="all" dirty="0" smtClean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ЭКСПЕРИМЕНТ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572560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3200" b="1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sz="3200" b="1" u="sng" dirty="0" smtClean="0">
                <a:solidFill>
                  <a:srgbClr val="C00000"/>
                </a:solidFill>
                <a:latin typeface="Arial Black" pitchFamily="34" charset="0"/>
              </a:rPr>
              <a:t>Опыт </a:t>
            </a:r>
            <a:r>
              <a:rPr lang="ru-RU" sz="3200" b="1" u="sng" dirty="0" smtClean="0">
                <a:solidFill>
                  <a:srgbClr val="C00000"/>
                </a:solidFill>
                <a:latin typeface="Arial Black" pitchFamily="34" charset="0"/>
              </a:rPr>
              <a:t>3</a:t>
            </a:r>
          </a:p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Апельсин + Йод  =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 капель</a:t>
            </a:r>
          </a:p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Лимон + Йод       =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 капель</a:t>
            </a:r>
          </a:p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Яблоко + Йод    =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капель</a:t>
            </a:r>
          </a:p>
          <a:p>
            <a:endParaRPr lang="ru-RU" sz="3200" b="1" u="sng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sz="3200" b="1" u="sng" dirty="0" smtClean="0">
                <a:solidFill>
                  <a:srgbClr val="C00000"/>
                </a:solidFill>
                <a:latin typeface="Arial Black" pitchFamily="34" charset="0"/>
              </a:rPr>
              <a:t>Опыт </a:t>
            </a:r>
            <a:r>
              <a:rPr lang="ru-RU" sz="3200" b="1" u="sng" dirty="0" smtClean="0">
                <a:solidFill>
                  <a:srgbClr val="C00000"/>
                </a:solidFill>
                <a:latin typeface="Arial Black" pitchFamily="34" charset="0"/>
              </a:rPr>
              <a:t>4</a:t>
            </a:r>
          </a:p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Апельсиновый сок + Йод  =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капель</a:t>
            </a:r>
          </a:p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Яблочный сок + Йод    =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капель</a:t>
            </a:r>
          </a:p>
          <a:p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rgbClr val="008000"/>
              </a:solidFill>
              <a:latin typeface="Arial Black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3" descr="C:\Users\samsung\Pictures\2012 год\DSC03817.JPG"/>
          <p:cNvPicPr>
            <a:picLocks noChangeAspect="1" noChangeArrowheads="1"/>
          </p:cNvPicPr>
          <p:nvPr/>
        </p:nvPicPr>
        <p:blipFill>
          <a:blip r:embed="rId2" cstate="print"/>
          <a:srcRect t="3108" r="18633" b="9871"/>
          <a:stretch>
            <a:fillRect/>
          </a:stretch>
        </p:blipFill>
        <p:spPr bwMode="auto">
          <a:xfrm>
            <a:off x="7020272" y="1196752"/>
            <a:ext cx="1928826" cy="284251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438487"/>
            <a:ext cx="32662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cap="all" dirty="0" smtClean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ЭКСПЕРИМЕНТ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071546"/>
            <a:ext cx="8572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Arial Black" pitchFamily="34" charset="0"/>
              </a:rPr>
              <a:t>РЕЗУЛЬТАТЫ:</a:t>
            </a:r>
          </a:p>
          <a:p>
            <a:endParaRPr lang="ru-RU" sz="3600" b="1" dirty="0" smtClean="0">
              <a:solidFill>
                <a:srgbClr val="008000"/>
              </a:solidFill>
              <a:latin typeface="Arial Black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571612"/>
          <a:ext cx="91440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2299</TotalTime>
  <Words>585</Words>
  <Application>Microsoft Office PowerPoint</Application>
  <PresentationFormat>Экран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Аскорбинка-детская витаминка</vt:lpstr>
      <vt:lpstr>ЦЕЛи и задачи:</vt:lpstr>
      <vt:lpstr>Презентация PowerPoint</vt:lpstr>
      <vt:lpstr>Презентация PowerPoint</vt:lpstr>
      <vt:lpstr>Недостаток в организме витамина С:</vt:lpstr>
      <vt:lpstr>Суточная потребность в витамине  С:</vt:lpstr>
      <vt:lpstr>Презентация PowerPoint</vt:lpstr>
      <vt:lpstr>Презентация PowerPoint</vt:lpstr>
      <vt:lpstr>Презентация PowerPoint</vt:lpstr>
      <vt:lpstr>Выводы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Крахмал в жизни человека</dc:title>
  <dc:creator>Саргис</dc:creator>
  <cp:lastModifiedBy>Белоусова Татьяна Николаевна</cp:lastModifiedBy>
  <cp:revision>176</cp:revision>
  <dcterms:created xsi:type="dcterms:W3CDTF">2011-12-08T17:15:25Z</dcterms:created>
  <dcterms:modified xsi:type="dcterms:W3CDTF">2013-02-21T13:21:44Z</dcterms:modified>
</cp:coreProperties>
</file>