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70" r:id="rId4"/>
    <p:sldId id="257" r:id="rId5"/>
    <p:sldId id="268" r:id="rId6"/>
    <p:sldId id="262" r:id="rId7"/>
    <p:sldId id="263" r:id="rId8"/>
    <p:sldId id="264" r:id="rId9"/>
    <p:sldId id="269" r:id="rId10"/>
    <p:sldId id="27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006600"/>
    <a:srgbClr val="C24830"/>
    <a:srgbClr val="79DFED"/>
    <a:srgbClr val="028872"/>
    <a:srgbClr val="54925A"/>
    <a:srgbClr val="BF2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0" autoAdjust="0"/>
  </p:normalViewPr>
  <p:slideViewPr>
    <p:cSldViewPr>
      <p:cViewPr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34711286089379"/>
          <c:y val="3.3344998541848934E-2"/>
          <c:w val="0.75497244094488603"/>
          <c:h val="0.48444553805774282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0176768"/>
        <c:axId val="160194944"/>
        <c:axId val="161951232"/>
      </c:bar3DChart>
      <c:catAx>
        <c:axId val="160176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4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160194944"/>
        <c:crosses val="autoZero"/>
        <c:auto val="1"/>
        <c:lblAlgn val="ctr"/>
        <c:lblOffset val="100"/>
        <c:noMultiLvlLbl val="0"/>
      </c:catAx>
      <c:valAx>
        <c:axId val="160194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2">
                    <a:lumMod val="75000"/>
                  </a:schemeClr>
                </a:solidFill>
              </a:defRPr>
            </a:pPr>
            <a:endParaRPr lang="ru-RU"/>
          </a:p>
        </c:txPr>
        <c:crossAx val="160176768"/>
        <c:crosses val="autoZero"/>
        <c:crossBetween val="between"/>
      </c:valAx>
      <c:serAx>
        <c:axId val="16195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019494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92D050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PowerPoint]Лист1'!$A$1</c:f>
              <c:strCache>
                <c:ptCount val="1"/>
                <c:pt idx="0">
                  <c:v> Городской хлеб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val>
            <c:numRef>
              <c:f>'[Диаграмма в Microsoft Office PowerPoint]Лист1'!$A$2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PowerPoint]Лист1'!$B$1</c:f>
              <c:strCache>
                <c:ptCount val="1"/>
                <c:pt idx="0">
                  <c:v>Лаваш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'[Диаграмма в Microsoft Office PowerPoint]Лист1'!$B$2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PowerPoint]Лист1'!$C$1</c:f>
              <c:strCache>
                <c:ptCount val="1"/>
                <c:pt idx="0">
                  <c:v>Городская булка</c:v>
                </c:pt>
              </c:strCache>
            </c:strRef>
          </c:tx>
          <c:spPr>
            <a:solidFill>
              <a:srgbClr val="028872"/>
            </a:solidFill>
          </c:spPr>
          <c:invertIfNegative val="0"/>
          <c:val>
            <c:numRef>
              <c:f>'[Диаграмма в Microsoft Office PowerPoint]Лист1'!$C$2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PowerPoint]Лист1'!$D$1</c:f>
              <c:strCache>
                <c:ptCount val="1"/>
                <c:pt idx="0">
                  <c:v>Столичный</c:v>
                </c:pt>
              </c:strCache>
            </c:strRef>
          </c:tx>
          <c:spPr>
            <a:solidFill>
              <a:srgbClr val="C24830"/>
            </a:solidFill>
          </c:spPr>
          <c:invertIfNegative val="0"/>
          <c:val>
            <c:numRef>
              <c:f>'[Диаграмма в Microsoft Office PowerPoint]Лист1'!$D$2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PowerPoint]Лист1'!$E$1</c:f>
              <c:strCache>
                <c:ptCount val="1"/>
                <c:pt idx="0">
                  <c:v>Батон нарезной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'[Диаграмма в Microsoft Office PowerPoint]Лист1'!$E$2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Office PowerPoint]Лист1'!$F$1</c:f>
              <c:strCache>
                <c:ptCount val="1"/>
                <c:pt idx="0">
                  <c:v>Пряный</c:v>
                </c:pt>
              </c:strCache>
            </c:strRef>
          </c:tx>
          <c:invertIfNegative val="0"/>
          <c:val>
            <c:numRef>
              <c:f>'[Диаграмма в Microsoft Office PowerPoint]Лист1'!$F$2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6"/>
          <c:order val="6"/>
          <c:tx>
            <c:strRef>
              <c:f>'[Диаграмма в Microsoft Office PowerPoint]Лист1'!$G$1</c:f>
              <c:strCache>
                <c:ptCount val="1"/>
                <c:pt idx="0">
                  <c:v>Владимирский</c:v>
                </c:pt>
              </c:strCache>
            </c:strRef>
          </c:tx>
          <c:spPr>
            <a:solidFill>
              <a:srgbClr val="C2483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9DFED"/>
              </a:solidFill>
            </c:spPr>
          </c:dPt>
          <c:val>
            <c:numRef>
              <c:f>'[Диаграмма в Microsoft Office PowerPoint]Лист1'!$G$2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7"/>
          <c:order val="7"/>
          <c:tx>
            <c:strRef>
              <c:f>'[Диаграмма в Microsoft Office PowerPoint]Лист1'!$H$1</c:f>
              <c:strCache>
                <c:ptCount val="1"/>
                <c:pt idx="0">
                  <c:v>Норма по ГОСт 2077-84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'[Диаграмма в Microsoft Office PowerPoint]Лист1'!$H$2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5048320"/>
        <c:axId val="165049856"/>
        <c:axId val="0"/>
      </c:bar3DChart>
      <c:catAx>
        <c:axId val="165048320"/>
        <c:scaling>
          <c:orientation val="minMax"/>
        </c:scaling>
        <c:delete val="1"/>
        <c:axPos val="b"/>
        <c:majorTickMark val="out"/>
        <c:minorTickMark val="none"/>
        <c:tickLblPos val="none"/>
        <c:crossAx val="165049856"/>
        <c:crosses val="autoZero"/>
        <c:auto val="1"/>
        <c:lblAlgn val="ctr"/>
        <c:lblOffset val="100"/>
        <c:noMultiLvlLbl val="0"/>
      </c:catAx>
      <c:valAx>
        <c:axId val="16504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04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PowerPoint]Лист1'!$A$1</c:f>
              <c:strCache>
                <c:ptCount val="1"/>
                <c:pt idx="0">
                  <c:v> Городской хлеб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val>
            <c:numRef>
              <c:f>'[Диаграмма в Microsoft Office PowerPoint]Лист1'!$A$2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PowerPoint]Лист1'!$B$1</c:f>
              <c:strCache>
                <c:ptCount val="1"/>
                <c:pt idx="0">
                  <c:v>Лаваш</c:v>
                </c:pt>
              </c:strCache>
            </c:strRef>
          </c:tx>
          <c:invertIfNegative val="0"/>
          <c:val>
            <c:numRef>
              <c:f>'[Диаграмма в Microsoft Office PowerPoint]Лист1'!$B$2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PowerPoint]Лист1'!$C$1</c:f>
              <c:strCache>
                <c:ptCount val="1"/>
                <c:pt idx="0">
                  <c:v>Городская булка</c:v>
                </c:pt>
              </c:strCache>
            </c:strRef>
          </c:tx>
          <c:invertIfNegative val="0"/>
          <c:val>
            <c:numRef>
              <c:f>'[Диаграмма в Microsoft Office PowerPoint]Лист1'!$C$2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PowerPoint]Лист1'!$D$1</c:f>
              <c:strCache>
                <c:ptCount val="1"/>
                <c:pt idx="0">
                  <c:v>Столичный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'[Диаграмма в Microsoft Office PowerPoint]Лист1'!$D$2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PowerPoint]Лист1'!$E$1</c:f>
              <c:strCache>
                <c:ptCount val="1"/>
                <c:pt idx="0">
                  <c:v>Батон нарезной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val>
            <c:numRef>
              <c:f>'[Диаграмма в Microsoft Office PowerPoint]Лист1'!$E$2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Office PowerPoint]Лист1'!$F$1</c:f>
              <c:strCache>
                <c:ptCount val="1"/>
                <c:pt idx="0">
                  <c:v>Пряный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'[Диаграмма в Microsoft Office PowerPoint]Лист1'!$F$2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'[Диаграмма в Microsoft Office PowerPoint]Лист1'!$G$1</c:f>
              <c:strCache>
                <c:ptCount val="1"/>
                <c:pt idx="0">
                  <c:v>Владимирский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'[Диаграмма в Microsoft Office PowerPoint]Лист1'!$G$2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7"/>
          <c:order val="7"/>
          <c:tx>
            <c:strRef>
              <c:f>'[Диаграмма в Microsoft Office PowerPoint]Лист1'!$H$1</c:f>
              <c:strCache>
                <c:ptCount val="1"/>
                <c:pt idx="0">
                  <c:v>Норма по ГОСт 2077-84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'[Диаграмма в Microsoft Office PowerPoint]Лист1'!$H$2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2611968"/>
        <c:axId val="162613504"/>
        <c:axId val="0"/>
      </c:bar3DChart>
      <c:catAx>
        <c:axId val="162611968"/>
        <c:scaling>
          <c:orientation val="minMax"/>
        </c:scaling>
        <c:delete val="1"/>
        <c:axPos val="b"/>
        <c:majorTickMark val="out"/>
        <c:minorTickMark val="none"/>
        <c:tickLblPos val="none"/>
        <c:crossAx val="162613504"/>
        <c:crosses val="autoZero"/>
        <c:auto val="1"/>
        <c:lblAlgn val="ctr"/>
        <c:lblOffset val="100"/>
        <c:noMultiLvlLbl val="0"/>
      </c:catAx>
      <c:valAx>
        <c:axId val="16261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61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4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A15F-1FC0-42CA-9D91-EA27F24F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F741-C7E2-4459-B374-35BCC5DA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8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1D44-35A9-4160-B3B4-9E0C0794F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5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416-EC55-4673-B177-F01F993BE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6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B6BE-7F1E-4B30-9468-C5081716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5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F61-B232-430C-9D58-52464A1BD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8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34A6-A61D-4449-87F0-93EAAB14A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30FE-0858-4B04-8501-74BE3CFB1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5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B20F-0DA6-4B2F-A111-E8113A2D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D3EE-6A0E-4E6D-8DBC-9E7733368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27F3-F25B-4AE4-9F5A-521576CE7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3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0BF4-DD73-4186-9F4B-31B84C258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2796-869C-4F54-8EAF-772B00557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DEC9-6D77-48BE-9725-AF4647968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0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1B0B-CE1E-4CC9-9B28-801ED43E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3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44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2076B2-DA0F-4B3E-BBB1-D988D37F6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0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0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4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4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04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04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3" grpId="0"/>
      <p:bldP spid="104464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44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714375"/>
            <a:ext cx="5867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Исследование качества хлебных изделий производителей Краснодарского Края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38" y="4071938"/>
            <a:ext cx="5791200" cy="2286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/>
              <a:t>Авторы: Кобахидзе Нино</a:t>
            </a:r>
          </a:p>
          <a:p>
            <a:pPr algn="r" eaLnBrk="1" hangingPunct="1">
              <a:defRPr/>
            </a:pPr>
            <a:r>
              <a:rPr lang="ru-RU" sz="2000" b="1" dirty="0" smtClean="0"/>
              <a:t>Торосян Офелия,</a:t>
            </a:r>
          </a:p>
          <a:p>
            <a:pPr algn="r" eaLnBrk="1" hangingPunct="1">
              <a:defRPr/>
            </a:pPr>
            <a:r>
              <a:rPr lang="ru-RU" sz="2000" b="1" dirty="0" smtClean="0"/>
              <a:t>ученицы  11  «А» класса </a:t>
            </a:r>
          </a:p>
          <a:p>
            <a:pPr algn="r" eaLnBrk="1" hangingPunct="1">
              <a:defRPr/>
            </a:pPr>
            <a:r>
              <a:rPr lang="ru-RU" sz="2000" b="1" dirty="0" smtClean="0"/>
              <a:t>МОБУ СОШ №4  г. Сочи</a:t>
            </a:r>
          </a:p>
          <a:p>
            <a:pPr algn="r" eaLnBrk="1" hangingPunct="1">
              <a:defRPr/>
            </a:pPr>
            <a:r>
              <a:rPr lang="ru-RU" sz="2000" b="1" dirty="0" smtClean="0"/>
              <a:t>Руководитель: Николаева Е.А.,</a:t>
            </a:r>
          </a:p>
          <a:p>
            <a:pPr algn="r" eaLnBrk="1" hangingPunct="1">
              <a:defRPr/>
            </a:pPr>
            <a:r>
              <a:rPr lang="ru-RU" sz="2000" b="1" dirty="0" smtClean="0"/>
              <a:t>учитель химии</a:t>
            </a:r>
          </a:p>
          <a:p>
            <a:pPr algn="r" eaLnBrk="1" hangingPunct="1">
              <a:defRPr/>
            </a:pPr>
            <a:endParaRPr lang="ru-RU" sz="2000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57313"/>
            <a:ext cx="17637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6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Сравнение полученных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571500" y="1857375"/>
            <a:ext cx="8572500" cy="1019175"/>
          </a:xfrm>
        </p:spPr>
        <p:txBody>
          <a:bodyPr/>
          <a:lstStyle/>
          <a:p>
            <a:pPr>
              <a:defRPr/>
            </a:pPr>
            <a:r>
              <a:rPr lang="ru-RU" altLang="ja-JP" sz="2400" b="1" u="sng" dirty="0" smtClean="0">
                <a:solidFill>
                  <a:srgbClr val="CC0000"/>
                </a:solidFill>
              </a:rPr>
              <a:t>Цель:</a:t>
            </a:r>
            <a:r>
              <a:rPr lang="ru-RU" altLang="ja-JP" sz="2400" b="1" dirty="0" smtClean="0"/>
              <a:t> </a:t>
            </a:r>
            <a:r>
              <a:rPr lang="ru-RU" sz="2400" b="1" dirty="0" smtClean="0"/>
              <a:t>Сравнить физико-химические показатели взятых образцов хлеба с ГОСТ 2077-84. 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57188" y="2714625"/>
          <a:ext cx="8786812" cy="4027171"/>
        </p:xfrm>
        <a:graphic>
          <a:graphicData uri="http://schemas.openxmlformats.org/drawingml/2006/table">
            <a:tbl>
              <a:tblPr/>
              <a:tblGrid>
                <a:gridCol w="976312"/>
                <a:gridCol w="976313"/>
                <a:gridCol w="976312"/>
                <a:gridCol w="976313"/>
                <a:gridCol w="976312"/>
                <a:gridCol w="976313"/>
                <a:gridCol w="976312"/>
                <a:gridCol w="976313"/>
                <a:gridCol w="976312"/>
              </a:tblGrid>
              <a:tr h="150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по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 2077-84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хлеб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Столичный хлеб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Батон нарезной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Городская булка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Пряный хлеб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Владимирский хлеб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Лаваш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Влажность, %, не более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Кислотность, град., не более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C0000"/>
                </a:solidFill>
              </a:rPr>
              <a:t>Выводы по работе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14313" y="1500188"/>
            <a:ext cx="4397375" cy="4857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CC0000"/>
                </a:solidFill>
              </a:rPr>
              <a:t>Вывод:</a:t>
            </a:r>
            <a:r>
              <a:rPr lang="ru-RU" sz="1800" b="1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     По физико-химическим показателям только два сорта из исследуемого нами хлеба: </a:t>
            </a:r>
            <a:r>
              <a:rPr lang="ru-RU" sz="1800" b="1" dirty="0" smtClean="0">
                <a:solidFill>
                  <a:srgbClr val="CC0000"/>
                </a:solidFill>
              </a:rPr>
              <a:t>Городской и Пряный </a:t>
            </a:r>
            <a:r>
              <a:rPr lang="ru-RU" sz="1800" b="1" dirty="0" smtClean="0"/>
              <a:t>полностью соответствуют требованиям ГОСТ 2077-84, что говорит о высоком качестве хлеба, в отличие от других трех сортов: </a:t>
            </a:r>
            <a:r>
              <a:rPr lang="ru-RU" sz="1800" b="1" dirty="0" smtClean="0">
                <a:solidFill>
                  <a:srgbClr val="CC0000"/>
                </a:solidFill>
              </a:rPr>
              <a:t>Столичный, Городская булка, Лаваш</a:t>
            </a:r>
            <a:r>
              <a:rPr lang="ru-RU" sz="1800" b="1" dirty="0" smtClean="0"/>
              <a:t>, которые не соответствуют требованиям ГОСТ 2077- 84 по влажности, что говорит о более низком качестве.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27652" name="Содержимое 6" descr="IMG_5158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803525"/>
            <a:ext cx="4041775" cy="2693988"/>
          </a:xfrm>
        </p:spPr>
      </p:pic>
    </p:spTree>
    <p:custDataLst>
      <p:tags r:id="rId1"/>
    </p:custDataLst>
  </p:cSld>
  <p:clrMapOvr>
    <a:masterClrMapping/>
  </p:clrMapOvr>
  <p:transition advTm="40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</a:rPr>
              <a:t>Заключение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1143000"/>
            <a:ext cx="5072063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Все сорта хлеба </a:t>
            </a:r>
            <a:r>
              <a:rPr lang="ru-RU" sz="2000" b="1" dirty="0" smtClean="0">
                <a:solidFill>
                  <a:srgbClr val="FFC000"/>
                </a:solidFill>
              </a:rPr>
              <a:t>соответствуют органолептическим показателям.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Определили, что в</a:t>
            </a:r>
            <a:r>
              <a:rPr lang="ru-RU" altLang="ja-JP" sz="2000" b="1" dirty="0" smtClean="0"/>
              <a:t> хлебе содержатся незаменимые аминокислоты: </a:t>
            </a:r>
            <a:r>
              <a:rPr lang="ru-RU" altLang="ja-JP" sz="2000" b="1" dirty="0" smtClean="0">
                <a:solidFill>
                  <a:srgbClr val="FFC000"/>
                </a:solidFill>
              </a:rPr>
              <a:t>лизин, метионин, треонин и триптофан, богат витаминами 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ja-JP" sz="2000" b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000" b="1" dirty="0" smtClean="0">
                <a:solidFill>
                  <a:srgbClr val="FFC000"/>
                </a:solidFill>
              </a:rPr>
              <a:t> </a:t>
            </a:r>
            <a:r>
              <a:rPr lang="ru-RU" altLang="ja-JP" sz="2000" b="1" dirty="0" smtClean="0"/>
              <a:t>Хлеб</a:t>
            </a:r>
            <a:r>
              <a:rPr lang="ru-RU" altLang="ja-JP" sz="2000" b="1" dirty="0" smtClean="0">
                <a:solidFill>
                  <a:srgbClr val="FFC000"/>
                </a:solidFill>
              </a:rPr>
              <a:t> </a:t>
            </a:r>
            <a:r>
              <a:rPr lang="ru-RU" altLang="ja-JP" sz="2000" b="1" dirty="0" smtClean="0"/>
              <a:t>покрывает потребности в витаминах </a:t>
            </a:r>
            <a:r>
              <a:rPr lang="ru-RU" altLang="ja-JP" sz="2000" b="1" dirty="0" smtClean="0">
                <a:solidFill>
                  <a:srgbClr val="FFC000"/>
                </a:solidFill>
              </a:rPr>
              <a:t>В6, В9 и холине</a:t>
            </a:r>
            <a:r>
              <a:rPr lang="ru-RU" altLang="ja-JP" sz="2000" b="1" dirty="0" smtClean="0"/>
              <a:t>, но беден витаминами В2 и В3.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Было выяснено, что </a:t>
            </a:r>
            <a:r>
              <a:rPr lang="ru-RU" sz="2000" b="1" dirty="0" smtClean="0">
                <a:solidFill>
                  <a:srgbClr val="FFC000"/>
                </a:solidFill>
              </a:rPr>
              <a:t>не все сорта хлеба одинаково полезны</a:t>
            </a:r>
            <a:r>
              <a:rPr lang="ru-RU" sz="2000" b="1" dirty="0" smtClean="0"/>
              <a:t>, в некоторых случаях они даже опасны для здоровья человека</a:t>
            </a:r>
            <a:r>
              <a:rPr lang="ru-RU" sz="1600" b="1" dirty="0" smtClean="0"/>
              <a:t>.</a:t>
            </a:r>
          </a:p>
        </p:txBody>
      </p:sp>
      <p:pic>
        <p:nvPicPr>
          <p:cNvPr id="28676" name="Содержимое 7" descr="IMG_513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143000"/>
            <a:ext cx="3494087" cy="5240338"/>
          </a:xfrm>
        </p:spPr>
      </p:pic>
    </p:spTree>
    <p:custDataLst>
      <p:tags r:id="rId1"/>
    </p:custDataLst>
  </p:cSld>
  <p:clrMapOvr>
    <a:masterClrMapping/>
  </p:clrMapOvr>
  <p:transition advTm="5329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38" cy="116205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«Хлеб - всему голова»</a:t>
            </a:r>
            <a:endParaRPr lang="ru-RU" sz="4000" dirty="0"/>
          </a:p>
        </p:txBody>
      </p:sp>
      <p:pic>
        <p:nvPicPr>
          <p:cNvPr id="18435" name="Содержимое 6" descr="IMG_51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5" y="1571625"/>
            <a:ext cx="4501342" cy="5070764"/>
          </a:xfrm>
        </p:spPr>
      </p:pic>
      <p:sp>
        <p:nvSpPr>
          <p:cNvPr id="2766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3114675" cy="4691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2000" dirty="0" smtClean="0"/>
              <a:t>      </a:t>
            </a:r>
            <a:endParaRPr lang="ru-RU" sz="2400" dirty="0" smtClean="0"/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428625" y="1857375"/>
            <a:ext cx="3571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FFFF00"/>
                </a:solidFill>
              </a:rPr>
              <a:t>Зёрна наших дней, светитесь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Позолотою резной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Говорим мы: Берегите!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Берегите хлеб родной.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Не мечтаем мы о чуде,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К нам полей живая речь: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«Берегите хлеб, вы - люди,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Научитесь хлеб беречь!»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(Николай Тихонов)</a:t>
            </a:r>
          </a:p>
        </p:txBody>
      </p:sp>
    </p:spTree>
  </p:cSld>
  <p:clrMapOvr>
    <a:masterClrMapping/>
  </p:clrMapOvr>
  <p:transition advTm="2321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Введение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63" y="1500188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ru-RU" altLang="ja-JP" sz="2800" dirty="0" smtClean="0"/>
              <a:t> </a:t>
            </a:r>
            <a:r>
              <a:rPr lang="ru-RU" altLang="ja-JP" sz="2400" b="1" dirty="0" smtClean="0"/>
              <a:t>Вряд ли какой-нибудь другой предмет, служащий для удовлетворения потребностей человека, в такой степени нуждается в контроле за чистотой, подлинностью и качеством, как пища. Поэтому </a:t>
            </a:r>
            <a:r>
              <a:rPr lang="ru-RU" sz="2400" b="1" dirty="0" smtClean="0"/>
              <a:t>основная задача состоит в том, чтобы уметь быстро оценивать состав продуктов: содержание белков, жиров, углеводов и других веществ, а также определять соответствуют ли качественные показатели (кислотность, влажность, пористость) стандарту качества.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258175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C0000"/>
                </a:solidFill>
              </a:rPr>
              <a:t>               Цели работы: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214438"/>
            <a:ext cx="4786313" cy="23971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altLang="ja-JP" sz="1600" b="1" dirty="0" smtClean="0"/>
              <a:t>Собрать и проанализировать научную литературу на тему: ,,Хлеб. Состав хлеба. Питательные вещества и витамины в хлебе”. </a:t>
            </a:r>
            <a:endParaRPr lang="ru-RU" sz="1600" b="1" dirty="0" smtClean="0"/>
          </a:p>
          <a:p>
            <a:pPr marL="609600" indent="-609600" eaLnBrk="1" hangingPunct="1">
              <a:defRPr/>
            </a:pPr>
            <a:r>
              <a:rPr lang="ru-RU" altLang="ja-JP" sz="1600" b="1" dirty="0" smtClean="0"/>
              <a:t>Определить влажность хлеба разных сортов. </a:t>
            </a:r>
            <a:endParaRPr lang="ru-RU" sz="1600" b="1" dirty="0" smtClean="0"/>
          </a:p>
          <a:p>
            <a:pPr marL="609600" indent="-609600" eaLnBrk="1" hangingPunct="1">
              <a:defRPr/>
            </a:pPr>
            <a:r>
              <a:rPr lang="ru-RU" altLang="ja-JP" sz="1600" b="1" dirty="0" smtClean="0"/>
              <a:t>Получить хлебную вытяжку и определить кислотность хлеба. </a:t>
            </a:r>
          </a:p>
          <a:p>
            <a:pPr marL="609600" indent="-609600" eaLnBrk="1" hangingPunct="1">
              <a:defRPr/>
            </a:pPr>
            <a:r>
              <a:rPr lang="ru-RU" altLang="ja-JP" sz="1600" b="1" dirty="0" smtClean="0"/>
              <a:t>Сравнить полученные результаты с соответствующими требованиями ГОСТа.</a:t>
            </a:r>
          </a:p>
          <a:p>
            <a:pPr marL="609600" indent="-609600" eaLnBrk="1" hangingPunct="1">
              <a:defRPr/>
            </a:pPr>
            <a:r>
              <a:rPr lang="ru-RU" sz="1800" b="1" dirty="0" smtClean="0">
                <a:solidFill>
                  <a:srgbClr val="CC0000"/>
                </a:solidFill>
              </a:rPr>
              <a:t>Обьекты исследований:</a:t>
            </a:r>
          </a:p>
          <a:p>
            <a:pPr marL="609600" indent="-609600" eaLnBrk="1" hangingPunct="1">
              <a:defRPr/>
            </a:pPr>
            <a:r>
              <a:rPr lang="ru-RU" sz="1600" b="1" dirty="0" smtClean="0"/>
              <a:t>Столичный (ООО «ГУБЕРНИЯ-2007»)</a:t>
            </a:r>
          </a:p>
          <a:p>
            <a:pPr marL="609600" indent="-609600" eaLnBrk="1" hangingPunct="1">
              <a:defRPr/>
            </a:pPr>
            <a:r>
              <a:rPr lang="ru-RU" sz="1600" b="1" dirty="0" smtClean="0"/>
              <a:t>Владимирский (ОАО «Сочинский хлебокомбинат»)</a:t>
            </a:r>
          </a:p>
          <a:p>
            <a:pPr marL="609600" indent="-609600" eaLnBrk="1" hangingPunct="1">
              <a:defRPr/>
            </a:pPr>
            <a:r>
              <a:rPr lang="ru-RU" sz="1600" b="1" dirty="0" smtClean="0"/>
              <a:t>Батон  нарезной (ОАО « Сочинский Х.К»)</a:t>
            </a:r>
          </a:p>
          <a:p>
            <a:pPr marL="609600" indent="-609600" eaLnBrk="1" hangingPunct="1">
              <a:defRPr/>
            </a:pPr>
            <a:r>
              <a:rPr lang="ru-RU" sz="1600" b="1" dirty="0" smtClean="0"/>
              <a:t>Пряный (ОАО «Сочинский Х.К»)</a:t>
            </a:r>
          </a:p>
          <a:p>
            <a:pPr marL="609600" indent="-609600" eaLnBrk="1" hangingPunct="1">
              <a:defRPr/>
            </a:pPr>
            <a:r>
              <a:rPr lang="ru-RU" sz="1600" b="1" dirty="0" smtClean="0"/>
              <a:t>Городской (ОАО « Сочинский Х.К)</a:t>
            </a:r>
          </a:p>
          <a:p>
            <a:pPr marL="609600" indent="-609600" eaLnBrk="1" hangingPunct="1">
              <a:defRPr/>
            </a:pPr>
            <a:r>
              <a:rPr lang="ru-RU" sz="1600" b="1" dirty="0" smtClean="0"/>
              <a:t>Лаваш (Ч.П </a:t>
            </a:r>
            <a:r>
              <a:rPr lang="ru-RU" sz="1600" b="1" dirty="0" err="1" smtClean="0"/>
              <a:t>Никогосян</a:t>
            </a:r>
            <a:r>
              <a:rPr lang="ru-RU" sz="1600" b="1" dirty="0" smtClean="0"/>
              <a:t>)</a:t>
            </a:r>
          </a:p>
          <a:p>
            <a:pPr marL="609600" indent="-609600" eaLnBrk="1" hangingPunct="1">
              <a:defRPr/>
            </a:pPr>
            <a:endParaRPr lang="ru-RU" sz="14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5715000"/>
            <a:ext cx="4041775" cy="11430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20485" name="Содержимое 9" descr="IMG_5118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500188"/>
            <a:ext cx="1990725" cy="2987675"/>
          </a:xfrm>
        </p:spPr>
      </p:pic>
      <p:pic>
        <p:nvPicPr>
          <p:cNvPr id="20486" name="Рисунок 10" descr="IMG_51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507">
            <a:off x="5949156" y="4331494"/>
            <a:ext cx="27289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11" descr="IMG_51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4501">
            <a:off x="6580188" y="1501775"/>
            <a:ext cx="265271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178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472488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CC0000"/>
                </a:solidFill>
              </a:rPr>
              <a:t>Требования по физико-химическим показателям</a:t>
            </a:r>
          </a:p>
        </p:txBody>
      </p:sp>
      <p:graphicFrame>
        <p:nvGraphicFramePr>
          <p:cNvPr id="106580" name="Group 84"/>
          <p:cNvGraphicFramePr>
            <a:graphicFrameLocks noGrp="1"/>
          </p:cNvGraphicFramePr>
          <p:nvPr>
            <p:ph idx="1"/>
          </p:nvPr>
        </p:nvGraphicFramePr>
        <p:xfrm>
          <a:off x="3571875" y="2000250"/>
          <a:ext cx="5357814" cy="2745069"/>
        </p:xfrm>
        <a:graphic>
          <a:graphicData uri="http://schemas.openxmlformats.org/drawingml/2006/table">
            <a:tbl>
              <a:tblPr/>
              <a:tblGrid>
                <a:gridCol w="2080212"/>
                <a:gridCol w="1628090"/>
                <a:gridCol w="1649512"/>
              </a:tblGrid>
              <a:tr h="13734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1961" marR="61961"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Влажность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мякиша, %,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более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1961" marR="61961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Кислотность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мякиша,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град.,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1961" marR="61961"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2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в соответствии с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 2077-84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1961" marR="61961"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1961" marR="61961"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1961" marR="61961"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1522" name="Рисунок 7" descr="IMG_5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Рисунок 8" descr="IMG_51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Определение влажности хлеба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5715000" cy="43291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dirty="0" smtClean="0">
                <a:solidFill>
                  <a:srgbClr val="CC0000"/>
                </a:solidFill>
              </a:rPr>
              <a:t>Цели эксперимента</a:t>
            </a:r>
            <a:r>
              <a:rPr lang="ru-RU" sz="2800" dirty="0" smtClean="0">
                <a:solidFill>
                  <a:srgbClr val="CC0000"/>
                </a:solidFill>
              </a:rPr>
              <a:t>:</a:t>
            </a:r>
            <a:r>
              <a:rPr lang="ru-RU" sz="2800" dirty="0" smtClean="0"/>
              <a:t>  1.Определить влажность взятых образцов хлеба.</a:t>
            </a:r>
          </a:p>
          <a:p>
            <a:pPr eaLnBrk="1" hangingPunct="1">
              <a:defRPr/>
            </a:pPr>
            <a:r>
              <a:rPr lang="ru-RU" sz="2800" dirty="0" smtClean="0"/>
              <a:t>2.Сверить полученную влажность хлеба с </a:t>
            </a:r>
            <a:r>
              <a:rPr lang="ru-RU" altLang="ja-JP" sz="2800" dirty="0" smtClean="0"/>
              <a:t>соответствующими требованиями ГОСТа</a:t>
            </a:r>
            <a:r>
              <a:rPr lang="ru-RU" sz="2800" dirty="0" smtClean="0"/>
              <a:t>.</a:t>
            </a:r>
          </a:p>
          <a:p>
            <a:pPr eaLnBrk="1" hangingPunct="1">
              <a:defRPr/>
            </a:pPr>
            <a:r>
              <a:rPr lang="ru-RU" sz="2800" dirty="0" smtClean="0"/>
              <a:t>3.Сделать выводы о влажности взятых образцов хлеба.</a:t>
            </a:r>
          </a:p>
        </p:txBody>
      </p:sp>
      <p:pic>
        <p:nvPicPr>
          <p:cNvPr id="22532" name="Рисунок 3" descr="IMG_51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7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8" y="214313"/>
            <a:ext cx="6305550" cy="9556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</a:rPr>
              <a:t>Влажность хлеба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1124744"/>
          <a:ext cx="778674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464" name="Rectangle 216"/>
          <p:cNvSpPr>
            <a:spLocks noGrp="1" noChangeArrowheads="1"/>
          </p:cNvSpPr>
          <p:nvPr>
            <p:ph type="body" sz="half" idx="2"/>
          </p:nvPr>
        </p:nvSpPr>
        <p:spPr>
          <a:xfrm>
            <a:off x="857250" y="5000625"/>
            <a:ext cx="7543800" cy="2051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u="sng" dirty="0" smtClean="0">
                <a:solidFill>
                  <a:srgbClr val="0070C0"/>
                </a:solidFill>
              </a:rPr>
              <a:t>Вывод:</a:t>
            </a:r>
            <a:r>
              <a:rPr lang="ru-RU" sz="2000" dirty="0" smtClean="0"/>
              <a:t> </a:t>
            </a:r>
            <a:r>
              <a:rPr lang="ru-RU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Городского хлеба,  Пряный</a:t>
            </a:r>
            <a:r>
              <a:rPr lang="ru-RU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соответствует требованиям ГОСТ 2077-84, а Лаваш и Городская булка, Столичный, Батон нарезной и Владимирский  не соответствуют </a:t>
            </a:r>
            <a:r>
              <a:rPr lang="ru-RU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ГОСТу</a:t>
            </a:r>
            <a:r>
              <a:rPr lang="ru-RU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по влажности.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547664" y="1412776"/>
          <a:ext cx="5976664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Tm="1991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4800"/>
            <a:ext cx="842962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CC0000"/>
                </a:solidFill>
              </a:rPr>
              <a:t>Выделение хлебной вытяжки и определение кислотности хлеба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71688"/>
            <a:ext cx="5715000" cy="315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u="sng" dirty="0" smtClean="0">
                <a:solidFill>
                  <a:srgbClr val="CC0000"/>
                </a:solidFill>
              </a:rPr>
              <a:t>Цели эксперимента</a:t>
            </a:r>
            <a:r>
              <a:rPr lang="ru-RU" sz="2800" dirty="0" smtClean="0">
                <a:solidFill>
                  <a:srgbClr val="CC0000"/>
                </a:solidFill>
              </a:rPr>
              <a:t>:</a:t>
            </a:r>
            <a:r>
              <a:rPr lang="ru-RU" sz="2800" dirty="0" smtClean="0"/>
              <a:t>  </a:t>
            </a:r>
            <a:r>
              <a:rPr lang="ru-RU" sz="2600" dirty="0" smtClean="0"/>
              <a:t>1.Получить хлебную вытяжку.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dirty="0" smtClean="0"/>
              <a:t>2.Определить кислотность взятых образцов хлеба.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dirty="0" smtClean="0"/>
              <a:t>3.Сверить полученные результаты с </a:t>
            </a:r>
            <a:r>
              <a:rPr lang="ru-RU" altLang="ja-JP" sz="2600" dirty="0" smtClean="0"/>
              <a:t>соответствующими требованиями ГОСТа</a:t>
            </a:r>
            <a:r>
              <a:rPr lang="ru-RU" sz="26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dirty="0" smtClean="0"/>
              <a:t>4.Сделать выводы о кислотности взятых образцов хлеба.</a:t>
            </a:r>
          </a:p>
        </p:txBody>
      </p:sp>
      <p:pic>
        <p:nvPicPr>
          <p:cNvPr id="24580" name="Рисунок 3" descr="IMG_51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25"/>
            <a:ext cx="32670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397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C0000"/>
                </a:solidFill>
              </a:rPr>
              <a:t>Кислотность хлеба.</a:t>
            </a:r>
          </a:p>
        </p:txBody>
      </p:sp>
      <p:sp>
        <p:nvSpPr>
          <p:cNvPr id="108728" name="Rectangle 184"/>
          <p:cNvSpPr>
            <a:spLocks noChangeArrowheads="1"/>
          </p:cNvSpPr>
          <p:nvPr/>
        </p:nvSpPr>
        <p:spPr bwMode="auto">
          <a:xfrm>
            <a:off x="1000125" y="5286375"/>
            <a:ext cx="75438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Вывод: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кислотность всех сортов хлеба соответствует требованиям ГОСТ 2077-84, что говорит о высоком качестве хлеба.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83568" y="1556792"/>
          <a:ext cx="71287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2|2.2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.7|20"/>
</p:tagLst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умерки 2">
    <a:dk1>
      <a:srgbClr val="000099"/>
    </a:dk1>
    <a:lt1>
      <a:srgbClr val="FFFFFF"/>
    </a:lt1>
    <a:dk2>
      <a:srgbClr val="000066"/>
    </a:dk2>
    <a:lt2>
      <a:srgbClr val="EAEAEA"/>
    </a:lt2>
    <a:accent1>
      <a:srgbClr val="66CCFF"/>
    </a:accent1>
    <a:accent2>
      <a:srgbClr val="0066FF"/>
    </a:accent2>
    <a:accent3>
      <a:srgbClr val="AAAAB8"/>
    </a:accent3>
    <a:accent4>
      <a:srgbClr val="DADADA"/>
    </a:accent4>
    <a:accent5>
      <a:srgbClr val="B8E2FF"/>
    </a:accent5>
    <a:accent6>
      <a:srgbClr val="005CE7"/>
    </a:accent6>
    <a:hlink>
      <a:srgbClr val="FFFFCC"/>
    </a:hlink>
    <a:folHlink>
      <a:srgbClr val="99CC00"/>
    </a:folHlink>
  </a:clrScheme>
  <a:fontScheme name="Сумерки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умерки 2">
    <a:dk1>
      <a:srgbClr val="000099"/>
    </a:dk1>
    <a:lt1>
      <a:srgbClr val="FFFFFF"/>
    </a:lt1>
    <a:dk2>
      <a:srgbClr val="000066"/>
    </a:dk2>
    <a:lt2>
      <a:srgbClr val="EAEAEA"/>
    </a:lt2>
    <a:accent1>
      <a:srgbClr val="66CCFF"/>
    </a:accent1>
    <a:accent2>
      <a:srgbClr val="0066FF"/>
    </a:accent2>
    <a:accent3>
      <a:srgbClr val="AAAAB8"/>
    </a:accent3>
    <a:accent4>
      <a:srgbClr val="DADADA"/>
    </a:accent4>
    <a:accent5>
      <a:srgbClr val="B8E2FF"/>
    </a:accent5>
    <a:accent6>
      <a:srgbClr val="005CE7"/>
    </a:accent6>
    <a:hlink>
      <a:srgbClr val="FFFFCC"/>
    </a:hlink>
    <a:folHlink>
      <a:srgbClr val="99CC00"/>
    </a:folHlink>
  </a:clrScheme>
  <a:fontScheme name="Сумерки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умерки 2">
    <a:dk1>
      <a:srgbClr val="000099"/>
    </a:dk1>
    <a:lt1>
      <a:srgbClr val="FFFFFF"/>
    </a:lt1>
    <a:dk2>
      <a:srgbClr val="000066"/>
    </a:dk2>
    <a:lt2>
      <a:srgbClr val="EAEAEA"/>
    </a:lt2>
    <a:accent1>
      <a:srgbClr val="66CCFF"/>
    </a:accent1>
    <a:accent2>
      <a:srgbClr val="0066FF"/>
    </a:accent2>
    <a:accent3>
      <a:srgbClr val="AAAAB8"/>
    </a:accent3>
    <a:accent4>
      <a:srgbClr val="DADADA"/>
    </a:accent4>
    <a:accent5>
      <a:srgbClr val="B8E2FF"/>
    </a:accent5>
    <a:accent6>
      <a:srgbClr val="005CE7"/>
    </a:accent6>
    <a:hlink>
      <a:srgbClr val="FFFFCC"/>
    </a:hlink>
    <a:folHlink>
      <a:srgbClr val="99CC00"/>
    </a:folHlink>
  </a:clrScheme>
  <a:fontScheme name="Сумерки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1505</TotalTime>
  <Words>587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Times New Roman</vt:lpstr>
      <vt:lpstr>Сумерки</vt:lpstr>
      <vt:lpstr>Исследование качества хлебных изделий производителей Краснодарского Края</vt:lpstr>
      <vt:lpstr>«Хлеб - всему голова»</vt:lpstr>
      <vt:lpstr>Введение</vt:lpstr>
      <vt:lpstr>               Цели работы: </vt:lpstr>
      <vt:lpstr>Требования по физико-химическим показателям</vt:lpstr>
      <vt:lpstr>Определение влажности хлеба</vt:lpstr>
      <vt:lpstr>Влажность хлеба</vt:lpstr>
      <vt:lpstr>Выделение хлебной вытяжки и определение кислотности хлеба</vt:lpstr>
      <vt:lpstr>Кислотность хлеба.</vt:lpstr>
      <vt:lpstr>Сравнение полученных результатов</vt:lpstr>
      <vt:lpstr>Выводы по работе</vt:lpstr>
      <vt:lpstr>Заключение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Питательно и полезно.</dc:title>
  <dc:creator>SLEEPoi</dc:creator>
  <cp:lastModifiedBy>Терновых Татьяна Викторовна</cp:lastModifiedBy>
  <cp:revision>61</cp:revision>
  <dcterms:created xsi:type="dcterms:W3CDTF">2005-03-22T09:08:37Z</dcterms:created>
  <dcterms:modified xsi:type="dcterms:W3CDTF">2012-02-14T07:38:21Z</dcterms:modified>
</cp:coreProperties>
</file>