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2" r:id="rId4"/>
    <p:sldId id="257" r:id="rId5"/>
    <p:sldId id="321" r:id="rId6"/>
    <p:sldId id="332" r:id="rId7"/>
    <p:sldId id="334" r:id="rId8"/>
    <p:sldId id="335" r:id="rId9"/>
    <p:sldId id="336" r:id="rId10"/>
    <p:sldId id="285" r:id="rId11"/>
    <p:sldId id="338" r:id="rId12"/>
    <p:sldId id="339" r:id="rId13"/>
    <p:sldId id="328" r:id="rId14"/>
    <p:sldId id="327" r:id="rId15"/>
    <p:sldId id="288" r:id="rId16"/>
    <p:sldId id="287" r:id="rId17"/>
    <p:sldId id="290" r:id="rId18"/>
    <p:sldId id="289" r:id="rId19"/>
    <p:sldId id="292" r:id="rId20"/>
    <p:sldId id="324" r:id="rId21"/>
    <p:sldId id="317" r:id="rId22"/>
    <p:sldId id="325" r:id="rId23"/>
    <p:sldId id="276" r:id="rId24"/>
    <p:sldId id="333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0000"/>
    <a:srgbClr val="FFFF99"/>
    <a:srgbClr val="FFCC00"/>
    <a:srgbClr val="FF6600"/>
    <a:srgbClr val="FFCC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9" autoAdjust="0"/>
    <p:restoredTop sz="94728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33E4-FA07-400A-8CEE-4FAD88377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1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C840-9672-4581-BDF1-6CD5E8762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7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404813"/>
            <a:ext cx="2071687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067425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3B43-C1C4-490F-AA42-D677BA873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3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288" y="404813"/>
            <a:ext cx="8291512" cy="5721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6D43C-32B4-4A81-A151-16BAFDC5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9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2D24-2EFB-40EE-9D69-3CEDD8C7B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6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1334-63CC-4179-B678-469FDCC1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0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03E6-51E5-444D-AAB6-E6AB8C110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54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BA43-E1A7-4E7A-A84B-04D2A264F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2FE4F-3AA0-425B-8582-5B38C9143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0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D09C-7D33-41D3-B8AB-7817ECA7F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6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25F1-CFC7-4309-9BC2-D449E4C7F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6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E0A3-F7CC-40A6-9A9C-A41E554D7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6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89E8-8CF9-4D45-A4DE-364EB09D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6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94D9-28DB-42EA-B345-3E497D3C9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5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1628-9DE3-498C-B2FE-54911976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6CD4-ECAD-4EB6-8446-F074D891D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5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1C"/>
            </a:gs>
            <a:gs pos="50000">
              <a:srgbClr val="FFFF00"/>
            </a:gs>
            <a:gs pos="100000">
              <a:srgbClr val="FFFF1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F03DE5C-2AB8-417C-ABAA-64DC4F32C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hyperlink" Target="http://www.edav.dp.ua/documents/kletchtka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mamideti.ru/wp-content/uploads/2010/04/vitamini_dla_detey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://russiafaq.ru/userfiles/content/612/tmb/1576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2-999-999.ru/files/file/item/EBBEA173045B467697B4073452CA6648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foto.krasnoturinsk.ru/cpg/albums/userpics/10626/%EE%E2%B8%F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0/chadeyka.4/0_7bd_e40b5ee3_XL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img.board.com.ua/a/wm/1042873084_0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retpovara.ru/index.php?page=a0008&amp;flag=rus" TargetMode="External"/><Relationship Id="rId2" Type="http://schemas.openxmlformats.org/officeDocument/2006/relationships/hyperlink" Target="http://www.kashafest.ru/folkl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ipkro.kostroma.ru/Parfenievo/Parf-Voh/DocLib11/%D0%98%D1%81%D1%81%D0%BB%D0%B5%D0%B4%D0%BE%D0%B2%D0%B0%D1%82%D0%B5%D0%BB%D1%8C%D1%81%D0%BA%D0%B0%D1%8F%20%D1%80%D0%B0%D0%B1%D0%BE%D1%82%D0%B0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8"/>
          <p:cNvGrpSpPr>
            <a:grpSpLocks/>
          </p:cNvGrpSpPr>
          <p:nvPr/>
        </p:nvGrpSpPr>
        <p:grpSpPr bwMode="auto">
          <a:xfrm>
            <a:off x="4284663" y="3571875"/>
            <a:ext cx="4681537" cy="2882900"/>
            <a:chOff x="2554" y="2998"/>
            <a:chExt cx="3093" cy="955"/>
          </a:xfrm>
        </p:grpSpPr>
        <p:sp>
          <p:nvSpPr>
            <p:cNvPr id="2053" name="AutoShape 15"/>
            <p:cNvSpPr>
              <a:spLocks noChangeArrowheads="1"/>
            </p:cNvSpPr>
            <p:nvPr/>
          </p:nvSpPr>
          <p:spPr bwMode="auto">
            <a:xfrm>
              <a:off x="2744" y="3022"/>
              <a:ext cx="2903" cy="907"/>
            </a:xfrm>
            <a:prstGeom prst="wedgeRoundRectCallout">
              <a:avLst>
                <a:gd name="adj1" fmla="val -26130"/>
                <a:gd name="adj2" fmla="val -44597"/>
                <a:gd name="adj3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000066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554" y="2998"/>
              <a:ext cx="3093" cy="9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2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  <a:r>
                <a:rPr lang="ru-RU" sz="2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Автор: Хлебодаров  Альберт, ученик 3 "Б" класса </a:t>
              </a:r>
            </a:p>
            <a:p>
              <a:pPr algn="ctr" eaLnBrk="1" hangingPunct="1">
                <a:defRPr/>
              </a:pPr>
              <a:r>
                <a:rPr lang="ru-RU" sz="2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МО БУ СОШ № 29 г. Сочи</a:t>
              </a:r>
            </a:p>
            <a:p>
              <a:pPr algn="ctr" eaLnBrk="1" hangingPunct="1">
                <a:defRPr/>
              </a:pPr>
              <a:endPara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ru-RU" sz="2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Руководитель: </a:t>
              </a:r>
              <a:r>
                <a:rPr lang="ru-RU" sz="20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Тютюнник</a:t>
              </a:r>
              <a:r>
                <a:rPr lang="ru-RU" sz="2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Ольга  Григорьевна,</a:t>
              </a:r>
            </a:p>
            <a:p>
              <a:pPr algn="ctr" eaLnBrk="1" hangingPunct="1">
                <a:defRPr/>
              </a:pPr>
              <a:r>
                <a:rPr lang="ru-RU" sz="2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учитель начальных классов МОБУ СОШ № 29 г. Сочи</a:t>
              </a:r>
            </a:p>
          </p:txBody>
        </p:sp>
      </p:grp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92003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каше польза, в каше сила.</a:t>
            </a:r>
          </a:p>
        </p:txBody>
      </p:sp>
      <p:pic>
        <p:nvPicPr>
          <p:cNvPr id="9" name="Picture 20" descr="горшок каш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816424" cy="3654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561975" y="1628775"/>
            <a:ext cx="7572375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ts val="800"/>
              </a:spcBef>
              <a:buFontTx/>
              <a:buNone/>
            </a:pPr>
            <a:r>
              <a:rPr lang="ru-RU" altLang="ru-RU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539750" y="2133600"/>
            <a:ext cx="15843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ОВСЯНАЯ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84325" cy="1020763"/>
          </a:xfrm>
          <a:prstGeom prst="rect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9"/>
          <p:cNvSpPr>
            <a:spLocks noChangeArrowheads="1" noChangeShapeType="1" noTextEdit="1"/>
          </p:cNvSpPr>
          <p:nvPr/>
        </p:nvSpPr>
        <p:spPr bwMode="auto">
          <a:xfrm>
            <a:off x="6948488" y="4221163"/>
            <a:ext cx="15843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ПЕРЛОВАЯ</a:t>
            </a:r>
          </a:p>
        </p:txBody>
      </p:sp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24175"/>
            <a:ext cx="1543050" cy="11525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WordArt 11"/>
          <p:cNvSpPr>
            <a:spLocks noChangeArrowheads="1" noChangeShapeType="1" noTextEdit="1"/>
          </p:cNvSpPr>
          <p:nvPr/>
        </p:nvSpPr>
        <p:spPr bwMode="auto">
          <a:xfrm>
            <a:off x="539750" y="6237288"/>
            <a:ext cx="1512888" cy="35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ГРЕЧНЕВАЯ</a:t>
            </a:r>
          </a:p>
        </p:txBody>
      </p:sp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727200" cy="1160462"/>
          </a:xfrm>
          <a:prstGeom prst="rect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WordArt 15"/>
          <p:cNvSpPr>
            <a:spLocks noChangeArrowheads="1" noChangeShapeType="1" noTextEdit="1"/>
          </p:cNvSpPr>
          <p:nvPr/>
        </p:nvSpPr>
        <p:spPr bwMode="auto">
          <a:xfrm>
            <a:off x="7019925" y="2133600"/>
            <a:ext cx="1655763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МАННАЯ</a:t>
            </a:r>
          </a:p>
        </p:txBody>
      </p:sp>
      <p:pic>
        <p:nvPicPr>
          <p:cNvPr id="1127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36613"/>
            <a:ext cx="1612900" cy="1058862"/>
          </a:xfrm>
          <a:prstGeom prst="rect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WordArt 17"/>
          <p:cNvSpPr>
            <a:spLocks noChangeArrowheads="1" noChangeShapeType="1" noTextEdit="1"/>
          </p:cNvSpPr>
          <p:nvPr/>
        </p:nvSpPr>
        <p:spPr bwMode="auto">
          <a:xfrm>
            <a:off x="539750" y="4292600"/>
            <a:ext cx="1511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РИСОВАЯ</a:t>
            </a:r>
          </a:p>
        </p:txBody>
      </p:sp>
      <p:pic>
        <p:nvPicPr>
          <p:cNvPr id="1127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655762" cy="106680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WordArt 19"/>
          <p:cNvSpPr>
            <a:spLocks noChangeArrowheads="1" noChangeShapeType="1" noTextEdit="1"/>
          </p:cNvSpPr>
          <p:nvPr/>
        </p:nvSpPr>
        <p:spPr bwMode="auto">
          <a:xfrm>
            <a:off x="6948488" y="6165850"/>
            <a:ext cx="16668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ПШЕННАЯ</a:t>
            </a:r>
          </a:p>
        </p:txBody>
      </p:sp>
      <p:pic>
        <p:nvPicPr>
          <p:cNvPr id="1127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97425"/>
            <a:ext cx="1754187" cy="11525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WordArt 25"/>
          <p:cNvSpPr>
            <a:spLocks noChangeArrowheads="1" noChangeShapeType="1" noTextEdit="1"/>
          </p:cNvSpPr>
          <p:nvPr/>
        </p:nvSpPr>
        <p:spPr bwMode="auto">
          <a:xfrm>
            <a:off x="2555875" y="4292600"/>
            <a:ext cx="401002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1789" name="AutoShape 45"/>
          <p:cNvSpPr>
            <a:spLocks noChangeArrowheads="1"/>
          </p:cNvSpPr>
          <p:nvPr/>
        </p:nvSpPr>
        <p:spPr bwMode="auto">
          <a:xfrm>
            <a:off x="4500563" y="2997200"/>
            <a:ext cx="215900" cy="1150938"/>
          </a:xfrm>
          <a:prstGeom prst="downArrow">
            <a:avLst>
              <a:gd name="adj1" fmla="val 50000"/>
              <a:gd name="adj2" fmla="val 133272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>
            <a:off x="3203575" y="4724400"/>
            <a:ext cx="28082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282" name="Line 50"/>
          <p:cNvSpPr>
            <a:spLocks noChangeShapeType="1"/>
          </p:cNvSpPr>
          <p:nvPr/>
        </p:nvSpPr>
        <p:spPr bwMode="auto">
          <a:xfrm flipH="1">
            <a:off x="2484438" y="2708275"/>
            <a:ext cx="1295400" cy="2160588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51"/>
          <p:cNvSpPr>
            <a:spLocks noChangeShapeType="1"/>
          </p:cNvSpPr>
          <p:nvPr/>
        </p:nvSpPr>
        <p:spPr bwMode="auto">
          <a:xfrm>
            <a:off x="5219700" y="2781300"/>
            <a:ext cx="1584325" cy="2087563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Line 52"/>
          <p:cNvSpPr>
            <a:spLocks noChangeShapeType="1"/>
          </p:cNvSpPr>
          <p:nvPr/>
        </p:nvSpPr>
        <p:spPr bwMode="auto">
          <a:xfrm>
            <a:off x="5580063" y="2276475"/>
            <a:ext cx="1296987" cy="865188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5" name="Line 53"/>
          <p:cNvSpPr>
            <a:spLocks noChangeShapeType="1"/>
          </p:cNvSpPr>
          <p:nvPr/>
        </p:nvSpPr>
        <p:spPr bwMode="auto">
          <a:xfrm flipV="1">
            <a:off x="5508625" y="1628775"/>
            <a:ext cx="1368425" cy="215900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Line 54"/>
          <p:cNvSpPr>
            <a:spLocks noChangeShapeType="1"/>
          </p:cNvSpPr>
          <p:nvPr/>
        </p:nvSpPr>
        <p:spPr bwMode="auto">
          <a:xfrm flipH="1">
            <a:off x="2195513" y="2349500"/>
            <a:ext cx="1368425" cy="574675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Line 55"/>
          <p:cNvSpPr>
            <a:spLocks noChangeShapeType="1"/>
          </p:cNvSpPr>
          <p:nvPr/>
        </p:nvSpPr>
        <p:spPr bwMode="auto">
          <a:xfrm flipH="1" flipV="1">
            <a:off x="2339975" y="1628775"/>
            <a:ext cx="1223963" cy="144463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>
            <a:off x="3563938" y="1196975"/>
            <a:ext cx="1943100" cy="1728788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289" name="WordArt 57"/>
          <p:cNvSpPr>
            <a:spLocks noChangeArrowheads="1" noChangeShapeType="1" noTextEdit="1"/>
          </p:cNvSpPr>
          <p:nvPr/>
        </p:nvSpPr>
        <p:spPr bwMode="auto">
          <a:xfrm>
            <a:off x="3924300" y="1773238"/>
            <a:ext cx="1247775" cy="531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КАША</a:t>
            </a:r>
          </a:p>
        </p:txBody>
      </p:sp>
      <p:sp>
        <p:nvSpPr>
          <p:cNvPr id="11290" name="Line 58"/>
          <p:cNvSpPr>
            <a:spLocks noChangeShapeType="1"/>
          </p:cNvSpPr>
          <p:nvPr/>
        </p:nvSpPr>
        <p:spPr bwMode="auto">
          <a:xfrm flipH="1" flipV="1">
            <a:off x="3779838" y="836613"/>
            <a:ext cx="287337" cy="360362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1" name="Line 59"/>
          <p:cNvSpPr>
            <a:spLocks noChangeShapeType="1"/>
          </p:cNvSpPr>
          <p:nvPr/>
        </p:nvSpPr>
        <p:spPr bwMode="auto">
          <a:xfrm flipV="1">
            <a:off x="4932363" y="836613"/>
            <a:ext cx="144462" cy="360362"/>
          </a:xfrm>
          <a:prstGeom prst="line">
            <a:avLst/>
          </a:prstGeom>
          <a:noFill/>
          <a:ln w="57150" cmpd="thinThick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2" name="WordArt 6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6085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28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  <a:latin typeface="Arial" panose="020B0604020202020204" pitchFamily="34" charset="0"/>
              </a:rPr>
              <a:t>В какое время лучше есть кашу?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2347913"/>
            <a:ext cx="4464050" cy="2801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tx2"/>
                </a:solidFill>
                <a:latin typeface="Arial" charset="0"/>
              </a:rPr>
              <a:t>            завтрак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tx2"/>
                </a:solidFill>
                <a:latin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Каша</a:t>
            </a:r>
            <a:r>
              <a:rPr lang="ru-RU" sz="44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4400" b="1" dirty="0">
                <a:solidFill>
                  <a:schemeClr val="tx2"/>
                </a:solidFill>
                <a:latin typeface="Arial" charset="0"/>
              </a:rPr>
              <a:t>     обед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tx2"/>
                </a:solidFill>
                <a:latin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tx2"/>
                </a:solidFill>
                <a:latin typeface="Arial" charset="0"/>
              </a:rPr>
              <a:t>               ужин</a:t>
            </a:r>
          </a:p>
        </p:txBody>
      </p:sp>
      <p:pic>
        <p:nvPicPr>
          <p:cNvPr id="12292" name="Picture 24" descr="манная ка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40671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779838" y="260350"/>
            <a:ext cx="5364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Book Antiqua" panose="02040602050305030304" pitchFamily="18" charset="0"/>
              </a:rPr>
              <a:t>Знаменитый рецепт </a:t>
            </a:r>
            <a:r>
              <a:rPr lang="ru-RU" altLang="ru-RU" sz="2400">
                <a:solidFill>
                  <a:srgbClr val="FF0000"/>
                </a:solidFill>
                <a:latin typeface="Book Antiqua" panose="02040602050305030304" pitchFamily="18" charset="0"/>
              </a:rPr>
              <a:t>суворовской каши</a:t>
            </a:r>
            <a:r>
              <a:rPr lang="ru-RU" altLang="ru-RU" sz="2400">
                <a:solidFill>
                  <a:schemeClr val="tx1"/>
                </a:solidFill>
                <a:latin typeface="Book Antiqua" panose="02040602050305030304" pitchFamily="18" charset="0"/>
              </a:rPr>
              <a:t> родился во время исторического перехода армии великого полководца через Альпы. К концу подходили запасы – оставалось «чуть-чуть» гороха, перловки, пшена, гречихи. Задумавшись над тем, как же накормить истощённых солдат, Суворов отдал приказ – всё варить в общем котле, добавив масла и лука. Оказалось, это очень вкусно  и полезно.</a:t>
            </a:r>
          </a:p>
        </p:txBody>
      </p:sp>
      <p:pic>
        <p:nvPicPr>
          <p:cNvPr id="13315" name="Picture 6" descr="переход Суворова через Аль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5734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 rot="34852214">
            <a:off x="2411413" y="24209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 rot="24307689">
            <a:off x="6047581" y="4114007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 rot="19824536">
            <a:off x="5651500" y="242093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 rot="28211076">
            <a:off x="3383757" y="5049044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342" name="Picture 6" descr="Картинка 15 из 377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1562100" cy="2081213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Картинка 8 из 1728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482850" cy="176847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68313" y="3500438"/>
            <a:ext cx="2035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Клетчатка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6804025" y="3141663"/>
            <a:ext cx="2035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Витамины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6588125" y="4797425"/>
            <a:ext cx="2035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Углеводы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987675" y="5661025"/>
            <a:ext cx="1152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Белки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5148263" y="5661025"/>
            <a:ext cx="12954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Жиры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395288" y="4941888"/>
            <a:ext cx="203517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Минеральные </a:t>
            </a:r>
          </a:p>
          <a:p>
            <a:pPr algn="ctr"/>
            <a:r>
              <a:rPr lang="ru-RU" sz="3600" kern="10">
                <a:ln w="9398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вещества</a:t>
            </a:r>
          </a:p>
        </p:txBody>
      </p:sp>
      <p:pic>
        <p:nvPicPr>
          <p:cNvPr id="14350" name="Picture 14" descr="Чем полезны крупы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2447925" cy="1630363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7" name="AutoShape 15"/>
          <p:cNvSpPr>
            <a:spLocks noChangeArrowheads="1"/>
          </p:cNvSpPr>
          <p:nvPr/>
        </p:nvSpPr>
        <p:spPr bwMode="auto">
          <a:xfrm rot="8855686">
            <a:off x="2195513" y="42926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 rot="3288909">
            <a:off x="5399882" y="5122069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353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52513"/>
            <a:ext cx="1905000" cy="157638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WordArt 6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7529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Чем полезна каша?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32138" y="4581525"/>
            <a:ext cx="5761037" cy="2924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altLang="ru-RU" sz="2000" smtClean="0">
                <a:latin typeface="Arial" panose="020B0604020202020204" pitchFamily="34" charset="0"/>
              </a:rPr>
              <a:t>В манной каше почти нет клетчатки. Она очень питательна и хорошо усваивается.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altLang="ru-RU" sz="2000" smtClean="0"/>
              <a:t>В манной каше 70 процентов крахмала, много белков и других минеральных веществ, калия и витаминов Е и В1.</a:t>
            </a: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3059113" y="908050"/>
            <a:ext cx="3887787" cy="1441450"/>
            <a:chOff x="2381" y="709"/>
            <a:chExt cx="2449" cy="1315"/>
          </a:xfrm>
        </p:grpSpPr>
        <p:sp>
          <p:nvSpPr>
            <p:cNvPr id="15371" name="AutoShape 5"/>
            <p:cNvSpPr>
              <a:spLocks noChangeArrowheads="1"/>
            </p:cNvSpPr>
            <p:nvPr/>
          </p:nvSpPr>
          <p:spPr bwMode="auto">
            <a:xfrm>
              <a:off x="2381" y="709"/>
              <a:ext cx="2449" cy="1315"/>
            </a:xfrm>
            <a:custGeom>
              <a:avLst/>
              <a:gdLst>
                <a:gd name="T0" fmla="*/ 1 w 21600"/>
                <a:gd name="T1" fmla="*/ 40 h 21600"/>
                <a:gd name="T2" fmla="*/ 139 w 21600"/>
                <a:gd name="T3" fmla="*/ 80 h 21600"/>
                <a:gd name="T4" fmla="*/ 277 w 21600"/>
                <a:gd name="T5" fmla="*/ 40 h 21600"/>
                <a:gd name="T6" fmla="*/ 139 w 21600"/>
                <a:gd name="T7" fmla="*/ 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1 w 21600"/>
                <a:gd name="T13" fmla="*/ 3269 h 21600"/>
                <a:gd name="T14" fmla="*/ 17084 w 21600"/>
                <a:gd name="T15" fmla="*/ 173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CC66"/>
                </a:gs>
              </a:gsLst>
              <a:lin ang="5400000" scaled="1"/>
            </a:gradFill>
            <a:ln w="9398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608" y="981"/>
              <a:ext cx="2087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Манная крупа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 состоит из мелко раздробленных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частиц зерна пшеницы.</a:t>
              </a:r>
            </a:p>
          </p:txBody>
        </p:sp>
      </p:grpSp>
      <p:pic>
        <p:nvPicPr>
          <p:cNvPr id="15364" name="Picture 7" descr=" Фотография 2. Пшеница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5447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Картинка 4 из 584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26638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>
            <a:off x="900113" y="4221163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Пшеница</a:t>
            </a:r>
          </a:p>
        </p:txBody>
      </p:sp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33375"/>
            <a:ext cx="1911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2089150" cy="170815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WordArt 49"/>
          <p:cNvSpPr>
            <a:spLocks noChangeArrowheads="1" noChangeShapeType="1" noTextEdit="1"/>
          </p:cNvSpPr>
          <p:nvPr/>
        </p:nvSpPr>
        <p:spPr bwMode="auto">
          <a:xfrm>
            <a:off x="3851275" y="4292600"/>
            <a:ext cx="28797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свойства</a:t>
            </a:r>
          </a:p>
        </p:txBody>
      </p:sp>
      <p:sp>
        <p:nvSpPr>
          <p:cNvPr id="15370" name="WordArt 6"/>
          <p:cNvSpPr>
            <a:spLocks noChangeArrowheads="1" noChangeShapeType="1" noTextEdit="1"/>
          </p:cNvSpPr>
          <p:nvPr/>
        </p:nvSpPr>
        <p:spPr bwMode="auto">
          <a:xfrm>
            <a:off x="3276600" y="260350"/>
            <a:ext cx="33131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Манная каша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661025"/>
            <a:ext cx="8713788" cy="104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800" smtClean="0"/>
              <a:t>   </a:t>
            </a:r>
            <a:r>
              <a:rPr lang="ru-RU" altLang="ru-RU" sz="1800" smtClean="0">
                <a:latin typeface="Arial" panose="020B0604020202020204" pitchFamily="34" charset="0"/>
              </a:rPr>
              <a:t>содержит  витамины B1, В2, В3;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800" smtClean="0">
                <a:latin typeface="Arial" panose="020B0604020202020204" pitchFamily="34" charset="0"/>
              </a:rPr>
              <a:t>    очищает организм от солей, шлаков, повышает иммунитет,</a:t>
            </a:r>
            <a:endParaRPr lang="en-US" altLang="ru-RU" sz="1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800" smtClean="0">
                <a:latin typeface="Arial" panose="020B0604020202020204" pitchFamily="34" charset="0"/>
              </a:rPr>
              <a:t>        </a:t>
            </a:r>
            <a:r>
              <a:rPr lang="ru-RU" altLang="ru-RU" sz="1800" smtClean="0">
                <a:latin typeface="Arial" panose="020B0604020202020204" pitchFamily="34" charset="0"/>
              </a:rPr>
              <a:t>улучшает  пищеварение.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</a:t>
            </a:r>
          </a:p>
        </p:txBody>
      </p:sp>
      <p:grpSp>
        <p:nvGrpSpPr>
          <p:cNvPr id="16387" name="Group 31"/>
          <p:cNvGrpSpPr>
            <a:grpSpLocks/>
          </p:cNvGrpSpPr>
          <p:nvPr/>
        </p:nvGrpSpPr>
        <p:grpSpPr bwMode="auto">
          <a:xfrm>
            <a:off x="5508625" y="620713"/>
            <a:ext cx="3454400" cy="792162"/>
            <a:chOff x="-522" y="2523"/>
            <a:chExt cx="2721" cy="1179"/>
          </a:xfrm>
        </p:grpSpPr>
        <p:sp>
          <p:nvSpPr>
            <p:cNvPr id="34836" name="AutoShape 20"/>
            <p:cNvSpPr>
              <a:spLocks noChangeArrowheads="1"/>
            </p:cNvSpPr>
            <p:nvPr/>
          </p:nvSpPr>
          <p:spPr bwMode="auto">
            <a:xfrm>
              <a:off x="-522" y="2523"/>
              <a:ext cx="2721" cy="117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CC66"/>
                </a:gs>
              </a:gsLst>
              <a:lin ang="5400000" scaled="1"/>
            </a:gradFill>
            <a:ln w="9398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40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-159" y="2840"/>
              <a:ext cx="2177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получается  из зёрен овса</a:t>
              </a:r>
            </a:p>
          </p:txBody>
        </p:sp>
      </p:grpSp>
      <p:sp>
        <p:nvSpPr>
          <p:cNvPr id="16388" name="WordArt 22"/>
          <p:cNvSpPr>
            <a:spLocks noChangeArrowheads="1" noChangeShapeType="1" noTextEdit="1"/>
          </p:cNvSpPr>
          <p:nvPr/>
        </p:nvSpPr>
        <p:spPr bwMode="auto">
          <a:xfrm>
            <a:off x="1042988" y="5229225"/>
            <a:ext cx="93503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Овёс</a:t>
            </a:r>
          </a:p>
        </p:txBody>
      </p:sp>
      <p:sp>
        <p:nvSpPr>
          <p:cNvPr id="16389" name="WordArt 9"/>
          <p:cNvSpPr>
            <a:spLocks noChangeArrowheads="1" noChangeShapeType="1" noTextEdit="1"/>
          </p:cNvSpPr>
          <p:nvPr/>
        </p:nvSpPr>
        <p:spPr bwMode="auto">
          <a:xfrm>
            <a:off x="6588125" y="2481263"/>
            <a:ext cx="1727200" cy="23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Зёрна овса</a:t>
            </a:r>
          </a:p>
        </p:txBody>
      </p:sp>
      <p:pic>
        <p:nvPicPr>
          <p:cNvPr id="16390" name="Picture 4" descr="73C2C9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424238"/>
            <a:ext cx="1727200" cy="1198562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WordArt 15"/>
          <p:cNvSpPr>
            <a:spLocks noChangeArrowheads="1" noChangeShapeType="1" noTextEdit="1"/>
          </p:cNvSpPr>
          <p:nvPr/>
        </p:nvSpPr>
        <p:spPr bwMode="auto">
          <a:xfrm>
            <a:off x="6370638" y="4684713"/>
            <a:ext cx="1223962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Овсяные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хлопья</a:t>
            </a:r>
          </a:p>
        </p:txBody>
      </p:sp>
      <p:sp>
        <p:nvSpPr>
          <p:cNvPr id="16392" name="WordArt 19"/>
          <p:cNvSpPr>
            <a:spLocks noChangeArrowheads="1" noChangeShapeType="1" noTextEdit="1"/>
          </p:cNvSpPr>
          <p:nvPr/>
        </p:nvSpPr>
        <p:spPr bwMode="auto">
          <a:xfrm>
            <a:off x="3924300" y="4684713"/>
            <a:ext cx="1222375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Овсяная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крупа</a:t>
            </a:r>
          </a:p>
        </p:txBody>
      </p:sp>
      <p:pic>
        <p:nvPicPr>
          <p:cNvPr id="16393" name="Picture 24" descr="Картинка 10 из 291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36700"/>
            <a:ext cx="1962150" cy="16097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26" descr="Картинка 5 из 169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424238"/>
            <a:ext cx="1601787" cy="1185862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52" name="Line 36"/>
          <p:cNvSpPr>
            <a:spLocks noChangeShapeType="1"/>
          </p:cNvSpPr>
          <p:nvPr/>
        </p:nvSpPr>
        <p:spPr bwMode="auto">
          <a:xfrm flipH="1">
            <a:off x="4716463" y="3111500"/>
            <a:ext cx="215900" cy="393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6083300" y="3111500"/>
            <a:ext cx="287338" cy="471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6397" name="Picture 38"/>
          <p:cNvPicPr>
            <a:picLocks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2495550" cy="4105275"/>
          </a:xfr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8" name="WordArt 49"/>
          <p:cNvSpPr>
            <a:spLocks noChangeArrowheads="1" noChangeShapeType="1" noTextEdit="1"/>
          </p:cNvSpPr>
          <p:nvPr/>
        </p:nvSpPr>
        <p:spPr bwMode="auto">
          <a:xfrm>
            <a:off x="3059113" y="5229225"/>
            <a:ext cx="28797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свойства</a:t>
            </a:r>
          </a:p>
        </p:txBody>
      </p:sp>
      <p:sp>
        <p:nvSpPr>
          <p:cNvPr id="16399" name="WordArt 6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33131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Овсяная каша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4724400"/>
            <a:ext cx="4752975" cy="1728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u="sng" smtClean="0"/>
              <a:t>Пшённая каша выводит из организма антибиотики;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содержит полезные микроэлементы: цинк, медь и марганец;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Кашу рекомендуют при сердечно-сосудистых заболеваниях, потому что в ней содержится никотиновая кислота.</a:t>
            </a:r>
          </a:p>
        </p:txBody>
      </p:sp>
      <p:pic>
        <p:nvPicPr>
          <p:cNvPr id="17411" name="Picture 4" descr=" Фотография 8. Просо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2339975" cy="360045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331311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Пшённая каша</a:t>
            </a:r>
          </a:p>
        </p:txBody>
      </p:sp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2881313" cy="189388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868863"/>
            <a:ext cx="863600" cy="64928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276475"/>
            <a:ext cx="1882775" cy="188277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4033837" cy="3027362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5038725" y="836613"/>
            <a:ext cx="4105275" cy="12239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lin ang="5400000" scaled="1"/>
          </a:gradFill>
          <a:ln w="9398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418" name="WordArt 30"/>
          <p:cNvSpPr>
            <a:spLocks noChangeArrowheads="1" noChangeShapeType="1" noTextEdit="1"/>
          </p:cNvSpPr>
          <p:nvPr/>
        </p:nvSpPr>
        <p:spPr bwMode="auto">
          <a:xfrm>
            <a:off x="5724525" y="1125538"/>
            <a:ext cx="28797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Варят из семян проса,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очищенных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от наружной оболочки</a:t>
            </a:r>
          </a:p>
        </p:txBody>
      </p:sp>
      <p:sp>
        <p:nvSpPr>
          <p:cNvPr id="17419" name="WordArt 32"/>
          <p:cNvSpPr>
            <a:spLocks noChangeArrowheads="1" noChangeShapeType="1" noTextEdit="1"/>
          </p:cNvSpPr>
          <p:nvPr/>
        </p:nvSpPr>
        <p:spPr bwMode="auto">
          <a:xfrm>
            <a:off x="755650" y="4221163"/>
            <a:ext cx="108108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Просо</a:t>
            </a:r>
          </a:p>
        </p:txBody>
      </p:sp>
      <p:sp>
        <p:nvSpPr>
          <p:cNvPr id="17420" name="WordArt 49"/>
          <p:cNvSpPr>
            <a:spLocks noChangeArrowheads="1" noChangeShapeType="1" noTextEdit="1"/>
          </p:cNvSpPr>
          <p:nvPr/>
        </p:nvSpPr>
        <p:spPr bwMode="auto">
          <a:xfrm>
            <a:off x="3851275" y="4292600"/>
            <a:ext cx="28797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свойства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40200" y="4365625"/>
            <a:ext cx="4679950" cy="2133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/>
              <a:t>   В рисе много углеводов.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/>
              <a:t>Чем чаще ешь рис, тем лучше у тебя интеллект.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/>
              <a:t>Рисовая каша помогает при болезнях желудка.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/>
              <a:t>   Рис  укрепляют нервную систему. </a:t>
            </a:r>
          </a:p>
        </p:txBody>
      </p:sp>
      <p:pic>
        <p:nvPicPr>
          <p:cNvPr id="18435" name="Picture 10" descr=" Фотография 7. Рис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600450" cy="263207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F82594D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060575"/>
            <a:ext cx="1800225" cy="15446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7" name="Group 44"/>
          <p:cNvGrpSpPr>
            <a:grpSpLocks/>
          </p:cNvGrpSpPr>
          <p:nvPr/>
        </p:nvGrpSpPr>
        <p:grpSpPr bwMode="auto">
          <a:xfrm>
            <a:off x="5076825" y="836613"/>
            <a:ext cx="3382963" cy="1009650"/>
            <a:chOff x="2064" y="1253"/>
            <a:chExt cx="2404" cy="1180"/>
          </a:xfrm>
        </p:grpSpPr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2064" y="1253"/>
              <a:ext cx="2404" cy="118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CC66"/>
                </a:gs>
              </a:gsLst>
              <a:lin ang="5400000" scaled="1"/>
            </a:gradFill>
            <a:ln w="9398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44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90" y="1661"/>
              <a:ext cx="2100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Варят из зёрен риса</a:t>
              </a:r>
            </a:p>
          </p:txBody>
        </p:sp>
      </p:grpSp>
      <p:pic>
        <p:nvPicPr>
          <p:cNvPr id="18438" name="Picture 19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1655762" cy="155257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46"/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76700"/>
            <a:ext cx="3529012" cy="2368550"/>
          </a:xfr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40" name="WordArt 50"/>
          <p:cNvSpPr>
            <a:spLocks noChangeArrowheads="1" noChangeShapeType="1" noTextEdit="1"/>
          </p:cNvSpPr>
          <p:nvPr/>
        </p:nvSpPr>
        <p:spPr bwMode="auto">
          <a:xfrm>
            <a:off x="900113" y="3644900"/>
            <a:ext cx="935037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Рис</a:t>
            </a:r>
          </a:p>
        </p:txBody>
      </p:sp>
      <p:sp>
        <p:nvSpPr>
          <p:cNvPr id="18441" name="WordArt 49"/>
          <p:cNvSpPr>
            <a:spLocks noChangeArrowheads="1" noChangeShapeType="1" noTextEdit="1"/>
          </p:cNvSpPr>
          <p:nvPr/>
        </p:nvSpPr>
        <p:spPr bwMode="auto">
          <a:xfrm>
            <a:off x="4572000" y="3933825"/>
            <a:ext cx="28797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свойства</a:t>
            </a:r>
          </a:p>
        </p:txBody>
      </p:sp>
      <p:sp>
        <p:nvSpPr>
          <p:cNvPr id="18442" name="WordArt 6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33131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Рисовая каша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75" y="5000625"/>
            <a:ext cx="5040313" cy="2217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/>
              <a:t>    </a:t>
            </a: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Гречка содержит</a:t>
            </a:r>
            <a:r>
              <a:rPr lang="ru-RU" sz="1400" smtClean="0">
                <a:latin typeface="Arial" charset="0"/>
              </a:rPr>
              <a:t> – </a:t>
            </a:r>
            <a:r>
              <a:rPr lang="ru-RU" sz="2000" smtClean="0">
                <a:latin typeface="Arial" charset="0"/>
              </a:rPr>
              <a:t>кальций, железо, цинк, медь</a:t>
            </a:r>
            <a:r>
              <a:rPr lang="ru-RU" sz="1400" smtClean="0">
                <a:latin typeface="Arial" charset="0"/>
              </a:rPr>
              <a:t>,  </a:t>
            </a:r>
            <a:r>
              <a:rPr lang="ru-RU" sz="2000" smtClean="0">
                <a:latin typeface="Arial" charset="0"/>
              </a:rPr>
              <a:t>витамины  В1, В2, Е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smtClean="0">
                <a:latin typeface="Arial" charset="0"/>
              </a:rPr>
              <a:t>    </a:t>
            </a:r>
            <a:r>
              <a:rPr lang="ru-RU" sz="2000" smtClean="0">
                <a:latin typeface="Arial" charset="0"/>
              </a:rPr>
              <a:t>Полезна при болезнях сердца, ожирении.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smtClean="0">
                <a:latin typeface="Arial" charset="0"/>
              </a:rPr>
              <a:t>       </a:t>
            </a:r>
            <a:br>
              <a:rPr lang="ru-RU" sz="1400" smtClean="0">
                <a:latin typeface="Arial" charset="0"/>
              </a:rPr>
            </a:br>
            <a:endParaRPr lang="ru-RU" sz="1400" smtClean="0">
              <a:latin typeface="Arial" charset="0"/>
            </a:endParaRPr>
          </a:p>
        </p:txBody>
      </p:sp>
      <p:grpSp>
        <p:nvGrpSpPr>
          <p:cNvPr id="19459" name="Group 35"/>
          <p:cNvGrpSpPr>
            <a:grpSpLocks/>
          </p:cNvGrpSpPr>
          <p:nvPr/>
        </p:nvGrpSpPr>
        <p:grpSpPr bwMode="auto">
          <a:xfrm>
            <a:off x="3348038" y="908050"/>
            <a:ext cx="3529012" cy="1152525"/>
            <a:chOff x="2245" y="618"/>
            <a:chExt cx="1905" cy="816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auto">
            <a:xfrm>
              <a:off x="2245" y="618"/>
              <a:ext cx="1905" cy="81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CC66"/>
                </a:gs>
              </a:gsLst>
              <a:lin ang="5400000" scaled="1"/>
            </a:gradFill>
            <a:ln w="9398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47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362" y="920"/>
              <a:ext cx="1679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310"/>
                </a:avLst>
              </a:prstTxWarp>
            </a:bodyPr>
            <a:lstStyle/>
            <a:p>
              <a:pPr algn="ctr"/>
              <a:r>
                <a:rPr lang="ru-RU" sz="2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получается из зерна гречихи</a:t>
              </a:r>
            </a:p>
          </p:txBody>
        </p:sp>
      </p:grpSp>
      <p:pic>
        <p:nvPicPr>
          <p:cNvPr id="19460" name="Picture 11" descr="db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2016125" cy="15970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4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019425" cy="410368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8" descr="Картинка 8 из 116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44675"/>
            <a:ext cx="2087563" cy="1373188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WordArt 23"/>
          <p:cNvSpPr>
            <a:spLocks noChangeArrowheads="1" noChangeShapeType="1" noTextEdit="1"/>
          </p:cNvSpPr>
          <p:nvPr/>
        </p:nvSpPr>
        <p:spPr bwMode="auto">
          <a:xfrm>
            <a:off x="539750" y="4724400"/>
            <a:ext cx="17272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Гречиха</a:t>
            </a:r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>
            <a:off x="3419475" y="5805488"/>
            <a:ext cx="287338" cy="28733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938" name="AutoShape 26"/>
          <p:cNvSpPr>
            <a:spLocks noChangeArrowheads="1"/>
          </p:cNvSpPr>
          <p:nvPr/>
        </p:nvSpPr>
        <p:spPr bwMode="auto">
          <a:xfrm>
            <a:off x="3348038" y="5013325"/>
            <a:ext cx="287337" cy="2873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9466" name="Picture 8" descr="Картинка 47 из 151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2808288" cy="187325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WordArt 49"/>
          <p:cNvSpPr>
            <a:spLocks noChangeArrowheads="1" noChangeShapeType="1" noTextEdit="1"/>
          </p:cNvSpPr>
          <p:nvPr/>
        </p:nvSpPr>
        <p:spPr bwMode="auto">
          <a:xfrm>
            <a:off x="3924300" y="4652963"/>
            <a:ext cx="28797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свойства</a:t>
            </a:r>
          </a:p>
        </p:txBody>
      </p:sp>
      <p:sp>
        <p:nvSpPr>
          <p:cNvPr id="19468" name="WordArt 6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37449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Гречневая каша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9838" y="4221163"/>
            <a:ext cx="5364162" cy="2636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/>
              <a:t>Перловая каша отлично спасает при запорах.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/>
              <a:t>В перловке много лизина – аминокислоты, которая помогает нам бороться с вирусами и микробами.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/>
              <a:t>Перловка богата витаминами группы В, белком и минералами, особенно селеном, известным антиоксидантом, укрепляющим сосуды.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/>
              <a:t>Эту кашу особенно любил царь Петр Первый.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</p:txBody>
      </p:sp>
      <p:pic>
        <p:nvPicPr>
          <p:cNvPr id="20483" name="Picture 10" descr=" Фотография 5. Ячмень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039938" cy="3167063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WordArt 16"/>
          <p:cNvSpPr>
            <a:spLocks noChangeArrowheads="1" noChangeShapeType="1" noTextEdit="1"/>
          </p:cNvSpPr>
          <p:nvPr/>
        </p:nvSpPr>
        <p:spPr bwMode="auto">
          <a:xfrm>
            <a:off x="684213" y="3644900"/>
            <a:ext cx="1368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Ячмень</a:t>
            </a:r>
          </a:p>
        </p:txBody>
      </p:sp>
      <p:pic>
        <p:nvPicPr>
          <p:cNvPr id="2048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313112" cy="22066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35175"/>
            <a:ext cx="2305050" cy="1392238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3290888" cy="219392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WordArt 6"/>
          <p:cNvSpPr>
            <a:spLocks noChangeArrowheads="1" noChangeShapeType="1" noTextEdit="1"/>
          </p:cNvSpPr>
          <p:nvPr/>
        </p:nvSpPr>
        <p:spPr bwMode="auto">
          <a:xfrm>
            <a:off x="3851275" y="188913"/>
            <a:ext cx="331311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Перловая каша</a:t>
            </a:r>
          </a:p>
        </p:txBody>
      </p:sp>
      <p:sp>
        <p:nvSpPr>
          <p:cNvPr id="20489" name="WordArt 49"/>
          <p:cNvSpPr>
            <a:spLocks noChangeArrowheads="1" noChangeShapeType="1" noTextEdit="1"/>
          </p:cNvSpPr>
          <p:nvPr/>
        </p:nvSpPr>
        <p:spPr bwMode="auto">
          <a:xfrm>
            <a:off x="4356100" y="3716338"/>
            <a:ext cx="28797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свойства</a:t>
            </a:r>
          </a:p>
        </p:txBody>
      </p:sp>
      <p:grpSp>
        <p:nvGrpSpPr>
          <p:cNvPr id="20490" name="Group 24"/>
          <p:cNvGrpSpPr>
            <a:grpSpLocks/>
          </p:cNvGrpSpPr>
          <p:nvPr/>
        </p:nvGrpSpPr>
        <p:grpSpPr bwMode="auto">
          <a:xfrm>
            <a:off x="2555875" y="765175"/>
            <a:ext cx="3744913" cy="1079500"/>
            <a:chOff x="1882" y="890"/>
            <a:chExt cx="2404" cy="1315"/>
          </a:xfrm>
        </p:grpSpPr>
        <p:sp>
          <p:nvSpPr>
            <p:cNvPr id="44049" name="AutoShape 17"/>
            <p:cNvSpPr>
              <a:spLocks noChangeArrowheads="1"/>
            </p:cNvSpPr>
            <p:nvPr/>
          </p:nvSpPr>
          <p:spPr bwMode="auto">
            <a:xfrm>
              <a:off x="1882" y="890"/>
              <a:ext cx="2404" cy="131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CC66"/>
                </a:gs>
              </a:gsLst>
              <a:lin ang="5400000" scaled="1"/>
            </a:gradFill>
            <a:ln w="9398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49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245" y="1117"/>
              <a:ext cx="1769" cy="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Перловая крупа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производится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Arial" panose="020B0604020202020204" pitchFamily="34" charset="0"/>
                </a:rPr>
                <a:t>из зёрен ячменя.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866775" y="1125538"/>
            <a:ext cx="82772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 Я  посвящаю   своё  исследование  проблеме                            </a:t>
            </a:r>
          </a:p>
        </p:txBody>
      </p:sp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1042988" y="2060575"/>
            <a:ext cx="7467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Актуальность определяется нежеланием детей есть кашу.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1042988" y="1557338"/>
            <a:ext cx="38481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сохранения здоровья детей.</a:t>
            </a:r>
          </a:p>
        </p:txBody>
      </p:sp>
      <p:sp>
        <p:nvSpPr>
          <p:cNvPr id="3077" name="WordArt 16"/>
          <p:cNvSpPr>
            <a:spLocks noChangeArrowheads="1" noChangeShapeType="1" noTextEdit="1"/>
          </p:cNvSpPr>
          <p:nvPr/>
        </p:nvSpPr>
        <p:spPr bwMode="auto">
          <a:xfrm>
            <a:off x="1258888" y="4797425"/>
            <a:ext cx="6337300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Доказать, что каша сытное и полезное блюдо.</a:t>
            </a:r>
          </a:p>
        </p:txBody>
      </p:sp>
      <p:sp>
        <p:nvSpPr>
          <p:cNvPr id="3078" name="WordArt 17"/>
          <p:cNvSpPr>
            <a:spLocks noChangeArrowheads="1" noChangeShapeType="1" noTextEdit="1"/>
          </p:cNvSpPr>
          <p:nvPr/>
        </p:nvSpPr>
        <p:spPr bwMode="auto">
          <a:xfrm>
            <a:off x="1331913" y="5445125"/>
            <a:ext cx="62642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Разработать рекомендации, повышающие </a:t>
            </a:r>
          </a:p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популярность каши среди детей.</a:t>
            </a:r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395288" y="2060575"/>
            <a:ext cx="288925" cy="287338"/>
          </a:xfrm>
          <a:prstGeom prst="rightArrow">
            <a:avLst>
              <a:gd name="adj1" fmla="val 50000"/>
              <a:gd name="adj2" fmla="val 2513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95288" y="1125538"/>
            <a:ext cx="288925" cy="287337"/>
          </a:xfrm>
          <a:prstGeom prst="rightArrow">
            <a:avLst>
              <a:gd name="adj1" fmla="val 50000"/>
              <a:gd name="adj2" fmla="val 2513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11188" y="5516563"/>
            <a:ext cx="288925" cy="287337"/>
          </a:xfrm>
          <a:prstGeom prst="rightArrow">
            <a:avLst>
              <a:gd name="adj1" fmla="val 50000"/>
              <a:gd name="adj2" fmla="val 2513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611188" y="4868863"/>
            <a:ext cx="288925" cy="287337"/>
          </a:xfrm>
          <a:prstGeom prst="rightArrow">
            <a:avLst>
              <a:gd name="adj1" fmla="val 50000"/>
              <a:gd name="adj2" fmla="val 2513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0419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Актуальность исследования</a:t>
            </a:r>
          </a:p>
        </p:txBody>
      </p:sp>
      <p:sp>
        <p:nvSpPr>
          <p:cNvPr id="3084" name="WordArt 6"/>
          <p:cNvSpPr>
            <a:spLocks noChangeArrowheads="1" noChangeShapeType="1" noTextEdit="1"/>
          </p:cNvSpPr>
          <p:nvPr/>
        </p:nvSpPr>
        <p:spPr bwMode="auto">
          <a:xfrm>
            <a:off x="2627313" y="4149725"/>
            <a:ext cx="36734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исследования</a:t>
            </a:r>
          </a:p>
        </p:txBody>
      </p:sp>
      <p:sp>
        <p:nvSpPr>
          <p:cNvPr id="308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86" name="Object 19"/>
          <p:cNvGraphicFramePr>
            <a:graphicFrameLocks noChangeAspect="1"/>
          </p:cNvGraphicFramePr>
          <p:nvPr/>
        </p:nvGraphicFramePr>
        <p:xfrm>
          <a:off x="684213" y="2492375"/>
          <a:ext cx="2016125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Слайд" r:id="rId3" imgW="4569051" imgH="3425913" progId="PowerPoint.Slide.12">
                  <p:embed/>
                </p:oleObj>
              </mc:Choice>
              <mc:Fallback>
                <p:oleObj name="Слайд" r:id="rId3" imgW="4569051" imgH="3425913" progId="PowerPoint.Slide.1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92375"/>
                        <a:ext cx="2016125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7" name="Рисунок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19653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44"/>
          <p:cNvSpPr txBox="1">
            <a:spLocks noChangeArrowheads="1"/>
          </p:cNvSpPr>
          <p:nvPr/>
        </p:nvSpPr>
        <p:spPr bwMode="auto">
          <a:xfrm>
            <a:off x="611188" y="1052513"/>
            <a:ext cx="84248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Arial" panose="020B0604020202020204" pitchFamily="34" charset="0"/>
              </a:rPr>
              <a:t>  В анкетном опросе принимали участие  25 учеников.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9257" name="Group 345"/>
          <p:cNvGraphicFramePr>
            <a:graphicFrameLocks noGrp="1"/>
          </p:cNvGraphicFramePr>
          <p:nvPr>
            <p:ph type="tbl" idx="1"/>
          </p:nvPr>
        </p:nvGraphicFramePr>
        <p:xfrm>
          <a:off x="250825" y="1773238"/>
          <a:ext cx="4114800" cy="3302000"/>
        </p:xfrm>
        <a:graphic>
          <a:graphicData uri="http://schemas.openxmlformats.org/drawingml/2006/table">
            <a:tbl>
              <a:tblPr/>
              <a:tblGrid>
                <a:gridCol w="3186113"/>
                <a:gridCol w="465137"/>
                <a:gridCol w="46355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Ответь на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Ты часто ешь кашу?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Ты иногда ешь кашу?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Ты  не ешь кашу?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Полезно ли есть кашу?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Ты знаешь какие полезные свойства имеют разные каши?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Напиши название своей  любимой каши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Какая каша самая полезная?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43" name="WordArt 6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30241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Анкетный опрос</a:t>
            </a:r>
          </a:p>
        </p:txBody>
      </p:sp>
      <p:pic>
        <p:nvPicPr>
          <p:cNvPr id="41" name="Рисунок 40" descr="C:\Users\Школа 29\Desktop\хлебодаров\DSCF10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972674">
            <a:off x="4824413" y="2125663"/>
            <a:ext cx="3384550" cy="309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Рисунок 41" descr="C:\Users\Школа 29\Desktop\хлебодаров\DSCF107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5682">
            <a:off x="5990431" y="4463219"/>
            <a:ext cx="3076575" cy="2307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43438" y="1125538"/>
          <a:ext cx="3998912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Диаграмма" r:id="rId3" imgW="6096075" imgH="4076807" progId="MSGraph.Chart.8">
                  <p:embed followColorScheme="full"/>
                </p:oleObj>
              </mc:Choice>
              <mc:Fallback>
                <p:oleObj name="Диаграмма" r:id="rId3" imgW="6096075" imgH="407680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125538"/>
                        <a:ext cx="3998912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50825" y="4005263"/>
          <a:ext cx="4103688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Диаграмма" r:id="rId5" imgW="5410155" imgH="3419519" progId="MSGraph.Chart.8">
                  <p:embed followColorScheme="full"/>
                </p:oleObj>
              </mc:Choice>
              <mc:Fallback>
                <p:oleObj name="Диаграмма" r:id="rId5" imgW="5410155" imgH="341951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05263"/>
                        <a:ext cx="4103688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356100" y="3933825"/>
          <a:ext cx="4537075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Диаграмма" r:id="rId7" imgW="8248583" imgH="4533804" progId="MSGraph.Chart.8">
                  <p:embed followColorScheme="full"/>
                </p:oleObj>
              </mc:Choice>
              <mc:Fallback>
                <p:oleObj name="Диаграмма" r:id="rId7" imgW="8248583" imgH="453380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933825"/>
                        <a:ext cx="4537075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539750" y="1268413"/>
          <a:ext cx="381635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Диаграмма" r:id="rId9" imgW="6096075" imgH="4067089" progId="MSGraph.Chart.8">
                  <p:embed followColorScheme="full"/>
                </p:oleObj>
              </mc:Choice>
              <mc:Fallback>
                <p:oleObj name="Диаграмма" r:id="rId9" imgW="6096075" imgH="4067089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381635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48958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анкетного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97425"/>
            <a:ext cx="9144000" cy="7143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400" smtClean="0"/>
              <a:t>   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     Самая любимая каша у ребят -  манная.</a:t>
            </a:r>
          </a:p>
          <a:p>
            <a:pPr>
              <a:buFontTx/>
              <a:buNone/>
            </a:pPr>
            <a:r>
              <a:rPr lang="ru-RU" altLang="ru-RU" sz="2400" smtClean="0"/>
              <a:t>     Второе место заняла - гречневая.</a:t>
            </a:r>
          </a:p>
          <a:p>
            <a:pPr>
              <a:buFontTx/>
              <a:buNone/>
            </a:pPr>
            <a:r>
              <a:rPr lang="ru-RU" altLang="ru-RU" sz="2400" smtClean="0"/>
              <a:t>     На третьем месте – овсяная.</a:t>
            </a:r>
          </a:p>
        </p:txBody>
      </p:sp>
      <p:sp>
        <p:nvSpPr>
          <p:cNvPr id="23555" name="AutoShape 4" descr="Пробка"/>
          <p:cNvSpPr>
            <a:spLocks noChangeArrowheads="1"/>
          </p:cNvSpPr>
          <p:nvPr/>
        </p:nvSpPr>
        <p:spPr bwMode="auto">
          <a:xfrm>
            <a:off x="1403350" y="3429000"/>
            <a:ext cx="2312988" cy="1609725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AutoShape 5" descr="Пробка"/>
          <p:cNvSpPr>
            <a:spLocks noChangeArrowheads="1"/>
          </p:cNvSpPr>
          <p:nvPr/>
        </p:nvSpPr>
        <p:spPr bwMode="auto">
          <a:xfrm>
            <a:off x="3419475" y="2060575"/>
            <a:ext cx="2312988" cy="2952750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AutoShape 6" descr="Пробка"/>
          <p:cNvSpPr>
            <a:spLocks noChangeArrowheads="1"/>
          </p:cNvSpPr>
          <p:nvPr/>
        </p:nvSpPr>
        <p:spPr bwMode="auto">
          <a:xfrm>
            <a:off x="5292725" y="3933825"/>
            <a:ext cx="2312988" cy="1071563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5538"/>
            <a:ext cx="172878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82888"/>
            <a:ext cx="165576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9" descr="Коричневый мрамор"/>
          <p:cNvSpPr>
            <a:spLocks noChangeArrowheads="1"/>
          </p:cNvSpPr>
          <p:nvPr/>
        </p:nvSpPr>
        <p:spPr bwMode="auto">
          <a:xfrm>
            <a:off x="5940425" y="4292600"/>
            <a:ext cx="719138" cy="6477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43018" name="Rectangle 10" descr="Коричневый мрамор"/>
          <p:cNvSpPr>
            <a:spLocks noChangeArrowheads="1"/>
          </p:cNvSpPr>
          <p:nvPr/>
        </p:nvSpPr>
        <p:spPr bwMode="auto">
          <a:xfrm>
            <a:off x="3948113" y="3213100"/>
            <a:ext cx="719137" cy="6477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43019" name="Rectangle 11" descr="Коричневый мрамор"/>
          <p:cNvSpPr>
            <a:spLocks noChangeArrowheads="1"/>
          </p:cNvSpPr>
          <p:nvPr/>
        </p:nvSpPr>
        <p:spPr bwMode="auto">
          <a:xfrm>
            <a:off x="1787525" y="4076700"/>
            <a:ext cx="719138" cy="6477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pic>
        <p:nvPicPr>
          <p:cNvPr id="2356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13731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394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Каши-победительницы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052513"/>
            <a:ext cx="6084887" cy="52562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latin typeface="Arial Unicode MS" panose="020B0604020202020204" pitchFamily="34" charset="-128"/>
              </a:rPr>
              <a:t>    </a:t>
            </a:r>
            <a:r>
              <a:rPr lang="ru-RU" altLang="ru-RU" sz="2000" smtClean="0"/>
              <a:t>1.  Моя г</a:t>
            </a:r>
            <a:r>
              <a:rPr lang="ru-RU" altLang="ru-RU" sz="2000" smtClean="0">
                <a:latin typeface="Arial" panose="020B0604020202020204" pitchFamily="34" charset="0"/>
              </a:rPr>
              <a:t>ипотеза, подтвердилась. В своём исследовании я доказал, что каша - это сытное и полезное блюдо: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>
                <a:latin typeface="Arial" panose="020B0604020202020204" pitchFamily="34" charset="0"/>
              </a:rPr>
              <a:t>во-первых, каша не способствуют ожирению;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>
                <a:latin typeface="Arial" panose="020B0604020202020204" pitchFamily="34" charset="0"/>
              </a:rPr>
              <a:t>во-вторых, утренние каши повышают концентрацию внимания на целый день; 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>
                <a:latin typeface="Arial" panose="020B0604020202020204" pitchFamily="34" charset="0"/>
              </a:rPr>
              <a:t>в-третьих люди, которые регулярно едят утром кашу, способны лучше противостоять стрессам и находятся в хорошей физической форме.</a:t>
            </a:r>
          </a:p>
          <a:p>
            <a:pPr marL="609600" indent="-60960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2000" smtClean="0">
                <a:latin typeface="Arial" panose="020B0604020202020204" pitchFamily="34" charset="0"/>
              </a:rPr>
              <a:t>в-четвертых, каши питательны и недороги.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  2.  Необходимо, чтобы  родители приучали  детей к каше. Чаще вместе с ребёнком варили кашу и придумывали различные рецепты, как сделать кашу вкуснее.</a:t>
            </a:r>
          </a:p>
        </p:txBody>
      </p:sp>
      <p:sp>
        <p:nvSpPr>
          <p:cNvPr id="24579" name="WordArt 6"/>
          <p:cNvSpPr>
            <a:spLocks noChangeArrowheads="1" noChangeShapeType="1" noTextEdit="1"/>
          </p:cNvSpPr>
          <p:nvPr/>
        </p:nvSpPr>
        <p:spPr bwMode="auto">
          <a:xfrm>
            <a:off x="3276600" y="260350"/>
            <a:ext cx="21590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Выводы</a:t>
            </a:r>
          </a:p>
        </p:txBody>
      </p:sp>
      <p:pic>
        <p:nvPicPr>
          <p:cNvPr id="6" name="Рисунок 5" descr="C:\Users\Школа 29\Desktop\хлебодаров\DSC0488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8438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395288" y="3573463"/>
            <a:ext cx="2411412" cy="313848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На столе дымится каша,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Где большая ложка наша?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С кашей будем мы дружить,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Лет до ста мы будем жить!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400" smtClean="0"/>
              <a:t>Г.С. Выдревич. Каши в горшочках. М., Эксмо, 2009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/>
              <a:t>Л. А. Лагутина. С. В. Лагутина Каши. М., Феникс, 2006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/>
              <a:t>Е. Потёмкина. Современные каши. М., Айрис-Пресс, 2010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/>
              <a:t>Юдина Н А., Русские обряды и обычаи, - М.: Издательский дом  Вече, 2005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/>
              <a:t>Интернет-ресурсы: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hlinkClick r:id="rId2"/>
              </a:rPr>
              <a:t>http://www.kashafest.ru/folklor.html</a:t>
            </a:r>
            <a:endParaRPr lang="ru-RU" altLang="ru-RU" sz="2400" smtClean="0"/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/>
              <a:t>http://www.kulina.ru/articles/rec/molkz_kyxny/kasa/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hlinkClick r:id="rId3"/>
              </a:rPr>
              <a:t>http://www.secretpovara.ru/index.php?page=a0008&amp;flag=rus</a:t>
            </a:r>
            <a:endParaRPr lang="ru-RU" altLang="ru-RU" sz="2400" smtClean="0"/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hlinkClick r:id="rId4"/>
              </a:rPr>
              <a:t>http://www.koipkro.kostroma.ru/Parfenievo/Parf-Voh/DocLib11/...</a:t>
            </a:r>
            <a:endParaRPr lang="ru-RU" altLang="ru-RU" sz="2400" smtClean="0"/>
          </a:p>
          <a:p>
            <a:pPr marL="609600" indent="-609600">
              <a:lnSpc>
                <a:spcPct val="80000"/>
              </a:lnSpc>
            </a:pPr>
            <a:endParaRPr lang="ru-RU" altLang="ru-RU" sz="2400" smtClean="0"/>
          </a:p>
        </p:txBody>
      </p:sp>
      <p:sp>
        <p:nvSpPr>
          <p:cNvPr id="25603" name="WordArt 6"/>
          <p:cNvSpPr>
            <a:spLocks noChangeArrowheads="1" noChangeShapeType="1"/>
          </p:cNvSpPr>
          <p:nvPr/>
        </p:nvSpPr>
        <p:spPr bwMode="auto">
          <a:xfrm>
            <a:off x="3059113" y="549275"/>
            <a:ext cx="34782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Источники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4500563" y="2060575"/>
            <a:ext cx="36004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Меню </a:t>
            </a:r>
          </a:p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учеников 3"Б" класса</a:t>
            </a:r>
          </a:p>
        </p:txBody>
      </p:sp>
      <p:sp>
        <p:nvSpPr>
          <p:cNvPr id="4099" name="WordArt 11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34559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Каша как продукт питания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219700" y="2133600"/>
            <a:ext cx="288925" cy="287338"/>
          </a:xfrm>
          <a:prstGeom prst="rightArrow">
            <a:avLst>
              <a:gd name="adj1" fmla="val 50000"/>
              <a:gd name="adj2" fmla="val 2513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827088" y="5157788"/>
            <a:ext cx="288925" cy="287337"/>
          </a:xfrm>
          <a:prstGeom prst="rightArrow">
            <a:avLst>
              <a:gd name="adj1" fmla="val 50000"/>
              <a:gd name="adj2" fmla="val 25138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 исследования</a:t>
            </a:r>
          </a:p>
        </p:txBody>
      </p:sp>
      <p:sp>
        <p:nvSpPr>
          <p:cNvPr id="4103" name="WordArt 6"/>
          <p:cNvSpPr>
            <a:spLocks noChangeArrowheads="1" noChangeShapeType="1" noTextEdit="1"/>
          </p:cNvSpPr>
          <p:nvPr/>
        </p:nvSpPr>
        <p:spPr bwMode="auto">
          <a:xfrm>
            <a:off x="2771775" y="3933825"/>
            <a:ext cx="3529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 исследования</a:t>
            </a:r>
          </a:p>
        </p:txBody>
      </p:sp>
      <p:pic>
        <p:nvPicPr>
          <p:cNvPr id="11" name="Рисунок 10" descr="C:\Users\Школа 29\Desktop\хлебодаров\DSC0488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3584">
            <a:off x="77312" y="1158913"/>
            <a:ext cx="4190196" cy="2923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Рисунок 12" descr="C:\Users\Школа 29\Desktop\хлебодаров\DSC04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92638"/>
            <a:ext cx="280828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500438"/>
            <a:ext cx="5915025" cy="3086100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rgbClr val="000099"/>
              </a:solidFill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5123" name="Rectangle 25"/>
          <p:cNvSpPr>
            <a:spLocks noChangeArrowheads="1"/>
          </p:cNvSpPr>
          <p:nvPr/>
        </p:nvSpPr>
        <p:spPr bwMode="auto">
          <a:xfrm>
            <a:off x="323850" y="3716338"/>
            <a:ext cx="69135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ru-RU" sz="2800">
                <a:solidFill>
                  <a:srgbClr val="000099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800">
                <a:solidFill>
                  <a:srgbClr val="333399"/>
                </a:solidFill>
                <a:latin typeface="Arial" panose="020B0604020202020204" pitchFamily="34" charset="0"/>
              </a:rPr>
              <a:t>Узнать, что такое каша?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2800">
                <a:solidFill>
                  <a:srgbClr val="333399"/>
                </a:solidFill>
                <a:latin typeface="Arial" panose="020B0604020202020204" pitchFamily="34" charset="0"/>
              </a:rPr>
              <a:t>   Какие бывают каши?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2800">
                <a:solidFill>
                  <a:srgbClr val="333399"/>
                </a:solidFill>
                <a:latin typeface="Arial" panose="020B0604020202020204" pitchFamily="34" charset="0"/>
              </a:rPr>
              <a:t>   Чем полезна каша?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2800">
                <a:solidFill>
                  <a:srgbClr val="333399"/>
                </a:solidFill>
                <a:latin typeface="Arial" panose="020B0604020202020204" pitchFamily="34" charset="0"/>
              </a:rPr>
              <a:t>   Когда у каши праздник?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endParaRPr lang="ru-RU" altLang="ru-RU" sz="28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ru-RU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ru-RU" altLang="ru-RU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468313" y="1268413"/>
            <a:ext cx="835183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ru-RU" b="1">
                <a:solidFill>
                  <a:srgbClr val="000066"/>
                </a:solidFill>
                <a:latin typeface="Arial" charset="0"/>
              </a:rPr>
              <a:t>   </a:t>
            </a:r>
            <a:r>
              <a:rPr lang="ru-RU" b="1">
                <a:solidFill>
                  <a:srgbClr val="333399"/>
                </a:solidFill>
                <a:latin typeface="Arial" charset="0"/>
              </a:rPr>
              <a:t>Предположим, что дети не знают о полезных свойствах каши и поэтому не хотят  её есть.</a:t>
            </a:r>
            <a:endParaRPr lang="ru-RU" i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16338"/>
            <a:ext cx="3313112" cy="230505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Гипотеза исследования</a:t>
            </a:r>
          </a:p>
        </p:txBody>
      </p:sp>
      <p:sp>
        <p:nvSpPr>
          <p:cNvPr id="5127" name="WordArt 6"/>
          <p:cNvSpPr>
            <a:spLocks noChangeArrowheads="1" noChangeShapeType="1" noTextEdit="1"/>
          </p:cNvSpPr>
          <p:nvPr/>
        </p:nvSpPr>
        <p:spPr bwMode="auto">
          <a:xfrm>
            <a:off x="2700338" y="2636838"/>
            <a:ext cx="38163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00113" y="836613"/>
            <a:ext cx="65532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400">
                <a:solidFill>
                  <a:schemeClr val="accent2"/>
                </a:solidFill>
                <a:latin typeface="Arial" panose="020B0604020202020204" pitchFamily="34" charset="0"/>
              </a:rPr>
              <a:t>Изучить литературу по теме.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400">
                <a:solidFill>
                  <a:schemeClr val="accent2"/>
                </a:solidFill>
                <a:latin typeface="Arial" panose="020B0604020202020204" pitchFamily="34" charset="0"/>
              </a:rPr>
              <a:t>Пронаблюдать в столовой, кто из детей любит кашу, кто </a:t>
            </a:r>
            <a:r>
              <a:rPr lang="ru-RU" altLang="ru-RU" sz="2400" i="1">
                <a:solidFill>
                  <a:schemeClr val="accent2"/>
                </a:solidFill>
                <a:latin typeface="Arial" panose="020B0604020202020204" pitchFamily="34" charset="0"/>
              </a:rPr>
              <a:t>её</a:t>
            </a:r>
            <a:r>
              <a:rPr lang="ru-RU" altLang="ru-RU" sz="24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>
                <a:solidFill>
                  <a:schemeClr val="accent2"/>
                </a:solidFill>
                <a:latin typeface="Arial" panose="020B0604020202020204" pitchFamily="34" charset="0"/>
              </a:rPr>
              <a:t>не ест</a:t>
            </a:r>
            <a:r>
              <a:rPr lang="ru-RU" altLang="ru-RU" sz="2400" i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400">
                <a:solidFill>
                  <a:schemeClr val="accent2"/>
                </a:solidFill>
                <a:latin typeface="Arial" panose="020B0604020202020204" pitchFamily="34" charset="0"/>
              </a:rPr>
              <a:t>Провести анкетирование и проанализировать.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400">
                <a:solidFill>
                  <a:schemeClr val="accent2"/>
                </a:solidFill>
                <a:latin typeface="Arial" panose="020B0604020202020204" pitchFamily="34" charset="0"/>
              </a:rPr>
              <a:t>Сделать выводы.</a:t>
            </a:r>
            <a:endParaRPr lang="ru-RU" altLang="ru-RU" sz="2400" i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ru-RU" altLang="ru-RU" sz="2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36734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исследования</a:t>
            </a:r>
          </a:p>
        </p:txBody>
      </p:sp>
      <p:pic>
        <p:nvPicPr>
          <p:cNvPr id="6148" name="Рисунок 7" descr="C:\Users\Школа 29\Desktop\хлебодаров\DSCF0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389731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8" descr="C:\Users\Школа 29\Desktop\хлебодаров\DSCF1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960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1"/>
          <p:cNvSpPr>
            <a:spLocks noChangeShapeType="1"/>
          </p:cNvSpPr>
          <p:nvPr/>
        </p:nvSpPr>
        <p:spPr bwMode="auto">
          <a:xfrm>
            <a:off x="7524750" y="3068638"/>
            <a:ext cx="0" cy="129698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AutoShape 28"/>
          <p:cNvSpPr>
            <a:spLocks noChangeArrowheads="1"/>
          </p:cNvSpPr>
          <p:nvPr/>
        </p:nvSpPr>
        <p:spPr bwMode="auto">
          <a:xfrm>
            <a:off x="1547813" y="333375"/>
            <a:ext cx="5545137" cy="863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45370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Методы исследования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 rot="-372512">
            <a:off x="323850" y="3402013"/>
            <a:ext cx="3311525" cy="3455987"/>
          </a:xfrm>
          <a:prstGeom prst="irregularSeal1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</a:rPr>
              <a:t>Анализ литературы,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</a:rPr>
              <a:t> анализ понятий.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2627313" y="1412875"/>
            <a:ext cx="3600450" cy="3313113"/>
          </a:xfrm>
          <a:prstGeom prst="irregularSeal1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 rot="635151">
            <a:off x="5867400" y="2276475"/>
            <a:ext cx="3025775" cy="367347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</a:rPr>
              <a:t>Анкетирование</a:t>
            </a:r>
            <a:r>
              <a:rPr lang="ru-RU" altLang="ru-RU" sz="16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35290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chemeClr val="tx1"/>
                </a:solidFill>
                <a:latin typeface="Arial" panose="020B0604020202020204" pitchFamily="34" charset="0"/>
              </a:rPr>
              <a:t>На Руси кашу почитали, варили её из муки и зерна, иногда зерно лишь запаривали. Душистая каша из русской печи да в глиняном горшочке – что может быть питательней и полезней!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28775"/>
            <a:ext cx="44291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539750" y="260350"/>
            <a:ext cx="813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C00000"/>
                </a:solidFill>
                <a:latin typeface="Arial" panose="020B0604020202020204" pitchFamily="34" charset="0"/>
              </a:rPr>
              <a:t>Русская каша - самое важное блюдо национальной русской кухни</a:t>
            </a:r>
            <a:endParaRPr lang="ru-RU" altLang="ru-RU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Book Antiqua" panose="02040602050305030304" pitchFamily="18" charset="0"/>
              </a:rPr>
              <a:t>Специальные каши варились в честь любого знаменательного события. Так, жених и невеста обязательно должны были при гостях сварить кашу, а затем её съесть. Так проверялась прочность их чувств.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Book Antiqua" panose="02040602050305030304" pitchFamily="18" charset="0"/>
              </a:rPr>
              <a:t>При рождении ребёнка готовилась </a:t>
            </a:r>
            <a:r>
              <a:rPr lang="ru-RU" altLang="ru-RU" sz="2400">
                <a:solidFill>
                  <a:srgbClr val="FF0000"/>
                </a:solidFill>
                <a:latin typeface="Book Antiqua" panose="02040602050305030304" pitchFamily="18" charset="0"/>
              </a:rPr>
              <a:t>«бабина каша»</a:t>
            </a:r>
            <a:r>
              <a:rPr lang="ru-RU" altLang="ru-RU" sz="2400">
                <a:solidFill>
                  <a:schemeClr val="tx1"/>
                </a:solidFill>
                <a:latin typeface="Book Antiqua" panose="02040602050305030304" pitchFamily="18" charset="0"/>
              </a:rPr>
              <a:t> - крутая, пересолённая, которую должен был съесть молодой отец.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>
                <a:latin typeface="Arial" panose="020B0604020202020204" pitchFamily="34" charset="0"/>
              </a:rPr>
              <a:t>У каши есть свой </a:t>
            </a:r>
            <a:endParaRPr lang="en-US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народный праздник – </a:t>
            </a:r>
            <a:endParaRPr lang="en-US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так и называется,</a:t>
            </a:r>
            <a:endParaRPr lang="en-US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«Мирская каша».</a:t>
            </a:r>
            <a:endParaRPr lang="en-US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 Отмечается он в день</a:t>
            </a:r>
            <a:endParaRPr lang="en-US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Акулины-Гречишницы,</a:t>
            </a:r>
            <a:endParaRPr lang="en-US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26 июня.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49685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404813"/>
            <a:ext cx="39243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Book Antiqua" panose="02040602050305030304" pitchFamily="18" charset="0"/>
              </a:rPr>
              <a:t>У русских князей существовал обычай – в знак примирения между врагами варить кашу. Без каши мирный договор считался недействительным. С тех пор про несговорчивых людей говорят: </a:t>
            </a:r>
            <a:r>
              <a:rPr lang="ru-RU" altLang="ru-RU" sz="2800">
                <a:solidFill>
                  <a:srgbClr val="FF0000"/>
                </a:solidFill>
                <a:latin typeface="Book Antiqua" panose="02040602050305030304" pitchFamily="18" charset="0"/>
              </a:rPr>
              <a:t>«С ним каши не сваришь».</a:t>
            </a:r>
          </a:p>
        </p:txBody>
      </p:sp>
      <p:pic>
        <p:nvPicPr>
          <p:cNvPr id="10243" name="Picture 6" descr="княз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052513"/>
            <a:ext cx="46672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3789</TotalTime>
  <Words>1017</Words>
  <Application>Microsoft Office PowerPoint</Application>
  <PresentationFormat>Экран (4:3)</PresentationFormat>
  <Paragraphs>176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Constantia</vt:lpstr>
      <vt:lpstr>Calibri</vt:lpstr>
      <vt:lpstr>Times New Roman</vt:lpstr>
      <vt:lpstr>Book Antiqua</vt:lpstr>
      <vt:lpstr>Century Gothic</vt:lpstr>
      <vt:lpstr>Wingdings</vt:lpstr>
      <vt:lpstr>Arial Unicode MS</vt:lpstr>
      <vt:lpstr>Оформление по умолчанию</vt:lpstr>
      <vt:lpstr>Слайд Microsoft Office PowerPoint</vt:lpstr>
      <vt:lpstr>Диаграмма Microsoft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Tycoon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Nastja</dc:creator>
  <cp:lastModifiedBy>TernovyhTV</cp:lastModifiedBy>
  <cp:revision>103</cp:revision>
  <dcterms:created xsi:type="dcterms:W3CDTF">2011-01-28T18:39:08Z</dcterms:created>
  <dcterms:modified xsi:type="dcterms:W3CDTF">2014-05-20T08:12:20Z</dcterms:modified>
</cp:coreProperties>
</file>