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6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600"/>
            </a:pPr>
            <a:r>
              <a:rPr lang="ru-RU" sz="3600"/>
              <a:t>Ты часто ешь фрукты?</a:t>
            </a:r>
          </a:p>
        </c:rich>
      </c:tx>
      <c:overlay val="0"/>
    </c:title>
    <c:autoTitleDeleted val="0"/>
    <c:plotArea>
      <c:layout/>
      <c:doughnut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Лист1!$A$1:$B$1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Лист1!$A$2:$B$2</c:f>
              <c:numCache>
                <c:formatCode>General</c:formatCode>
                <c:ptCount val="2"/>
                <c:pt idx="0">
                  <c:v>7</c:v>
                </c:pt>
                <c:pt idx="1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</c:plotArea>
    <c:legend>
      <c:legendPos val="t"/>
      <c:legendEntry>
        <c:idx val="0"/>
        <c:txPr>
          <a:bodyPr/>
          <a:lstStyle/>
          <a:p>
            <a:pPr>
              <a:defRPr sz="40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4000"/>
            </a:pPr>
            <a:endParaRPr lang="ru-RU"/>
          </a:p>
        </c:txPr>
      </c:legendEntry>
      <c:overlay val="0"/>
      <c:txPr>
        <a:bodyPr/>
        <a:lstStyle/>
        <a:p>
          <a:pPr>
            <a:defRPr sz="4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600"/>
            </a:pPr>
            <a:r>
              <a:rPr lang="ru-RU" sz="3600"/>
              <a:t>Ты часто ешь овощи?</a:t>
            </a:r>
          </a:p>
        </c:rich>
      </c:tx>
      <c:overlay val="0"/>
    </c:title>
    <c:autoTitleDeleted val="0"/>
    <c:plotArea>
      <c:layout/>
      <c:doughnut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Лист1!$A$1:$B$1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Лист1!$A$2:$B$2</c:f>
              <c:numCache>
                <c:formatCode>General</c:formatCode>
                <c:ptCount val="2"/>
                <c:pt idx="0">
                  <c:v>7</c:v>
                </c:pt>
                <c:pt idx="1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</c:plotArea>
    <c:legend>
      <c:legendPos val="t"/>
      <c:legendEntry>
        <c:idx val="0"/>
        <c:txPr>
          <a:bodyPr/>
          <a:lstStyle/>
          <a:p>
            <a:pPr>
              <a:defRPr sz="36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3600"/>
            </a:pPr>
            <a:endParaRPr lang="ru-RU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600"/>
            </a:pPr>
            <a:r>
              <a:rPr lang="ru-RU" sz="3600"/>
              <a:t>Ты знаешь, чем полезны фрукты и овощи?</a:t>
            </a:r>
          </a:p>
        </c:rich>
      </c:tx>
      <c:overlay val="0"/>
    </c:title>
    <c:autoTitleDeleted val="0"/>
    <c:plotArea>
      <c:layout/>
      <c:doughnut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Лист1!$A$1:$B$1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Лист1!$A$2:$B$2</c:f>
              <c:numCache>
                <c:formatCode>General</c:formatCode>
                <c:ptCount val="2"/>
                <c:pt idx="0">
                  <c:v>7</c:v>
                </c:pt>
                <c:pt idx="1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</c:plotArea>
    <c:legend>
      <c:legendPos val="t"/>
      <c:legendEntry>
        <c:idx val="0"/>
        <c:txPr>
          <a:bodyPr/>
          <a:lstStyle/>
          <a:p>
            <a:pPr>
              <a:defRPr sz="40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4000"/>
            </a:pPr>
            <a:endParaRPr lang="ru-RU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/>
            </a:pPr>
            <a:r>
              <a:rPr lang="ru-RU" sz="2800"/>
              <a:t>Ты знаешь, какие витамины содержатся в овощах и фруктах?</a:t>
            </a:r>
          </a:p>
        </c:rich>
      </c:tx>
      <c:overlay val="0"/>
    </c:title>
    <c:autoTitleDeleted val="0"/>
    <c:plotArea>
      <c:layout/>
      <c:doughnut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Лист1!$A$1:$B$1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Лист1!$A$2:$B$2</c:f>
              <c:numCache>
                <c:formatCode>General</c:formatCode>
                <c:ptCount val="2"/>
                <c:pt idx="0">
                  <c:v>7</c:v>
                </c:pt>
                <c:pt idx="1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</c:plotArea>
    <c:legend>
      <c:legendPos val="t"/>
      <c:legendEntry>
        <c:idx val="0"/>
        <c:txPr>
          <a:bodyPr/>
          <a:lstStyle/>
          <a:p>
            <a:pPr>
              <a:defRPr sz="36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3600"/>
            </a:pPr>
            <a:endParaRPr lang="ru-RU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E12F579-6DF2-4BA4-AEF6-E11685C40D28}" type="datetimeFigureOut">
              <a:rPr lang="ru-RU"/>
              <a:pPr>
                <a:defRPr/>
              </a:pPr>
              <a:t>20.05.2014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44381A-E9A1-4678-8D79-4AB2E9A7A46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217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E5A5B38-6D16-4079-B4DB-EEF142F2CFA8}" type="slidenum">
              <a:rPr lang="ru-RU"/>
              <a:pPr eaLnBrk="1" hangingPunct="1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306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3A257-0FA1-4390-B8E8-D142F539968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204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7E6E4-1E01-4F46-AECA-E8A48D01543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538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26893-5C77-41B0-9AF8-464C6089F3E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00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AE57D-F168-4EF0-88B0-6E2B3E26CED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960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39147-BB75-4CA0-B176-46E1DA5BF45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343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674B2-8DDD-4B13-827F-36265DA586B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83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6E36D-EDFD-4D55-A540-EC530A491B0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001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04912-F91C-42D6-9BBB-0F31054C2FB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08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0FC8E-80FA-4A21-9C8E-6209882D69C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987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AEEE5-FFB9-4C3F-9994-920558F49BC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37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E5452-D36F-4C1E-B846-E393E36F2E2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003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26E47440-13B1-474B-9DDB-3CAEC805BAD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www.fun4child.ru/7842-luchshie-salaty-iz-syryh-ovoschey.html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7772400" cy="1295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XIV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городская научно-практическая конференция школьников </a:t>
            </a:r>
            <a:b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«Первые шаги в науку»</a:t>
            </a:r>
            <a:b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МОУ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«Средняя общеобразовательная школа №29»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5813" y="1857375"/>
            <a:ext cx="7643812" cy="4143375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000" dirty="0" smtClean="0"/>
              <a:t>Проект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000" dirty="0" smtClean="0"/>
              <a:t>«Овощи и фрукты – витаминные продукты»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600" b="1" dirty="0" smtClean="0"/>
              <a:t>Выполнила: </a:t>
            </a:r>
            <a:r>
              <a:rPr lang="ru-RU" sz="2600" dirty="0" smtClean="0"/>
              <a:t>ученица 4 «Б» класса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600" dirty="0" smtClean="0"/>
              <a:t>                   </a:t>
            </a:r>
            <a:r>
              <a:rPr lang="ru-RU" sz="2600" dirty="0" err="1" smtClean="0"/>
              <a:t>Хачарян</a:t>
            </a:r>
            <a:r>
              <a:rPr lang="ru-RU" sz="2600" dirty="0" smtClean="0"/>
              <a:t> </a:t>
            </a:r>
            <a:r>
              <a:rPr lang="ru-RU" sz="2600" dirty="0" err="1" smtClean="0"/>
              <a:t>Сабрина</a:t>
            </a:r>
            <a:endParaRPr lang="ru-RU" sz="26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6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/>
              <a:t>Руководитель: </a:t>
            </a:r>
            <a:r>
              <a:rPr lang="ru-RU" sz="2400" dirty="0" smtClean="0"/>
              <a:t>учитель начальных классов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dirty="0" smtClean="0"/>
              <a:t> Ноговицына Александра Александровна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dirty="0" smtClean="0"/>
              <a:t>2014г.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итамин Сповышает сопротивляемостьорганизма к простудным заболеваниям,укрепляет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714356"/>
            <a:ext cx="7429552" cy="5286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иноградиспользуется в свежем, сушеном и замороженном видеБогат витаминами В1, К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0"/>
            <a:ext cx="7786742" cy="57150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05966" y="285728"/>
            <a:ext cx="4366297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Лимон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3000372"/>
            <a:ext cx="8229600" cy="272573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FFFF00"/>
                </a:solidFill>
              </a:rPr>
              <a:t>Богат эфирными маслами, витаминами, минеральными веществами и лимонной кислотой. В кожуре лимона в три раза больше витамина С, чем в мякоти. Лимон применяется как лечебное средство, например, при ангине. </a:t>
            </a:r>
            <a:r>
              <a:rPr lang="ru-RU" sz="4400" dirty="0" smtClean="0">
                <a:solidFill>
                  <a:srgbClr val="FFFF00"/>
                </a:solidFill>
              </a:rPr>
              <a:t/>
            </a:r>
            <a:br>
              <a:rPr lang="ru-RU" sz="4400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5967" y="214290"/>
            <a:ext cx="4723487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Апельсин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000240"/>
            <a:ext cx="8229600" cy="307183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Богат пектиновыми веществами, витаминами, эфирными маслами. Употребляются в свежем виде, в сушеном виде корку добавляют в компоты, кисели.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Яблокисодержат много пектиновых, ароматических, дубильных веществ и микроэлемент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785794"/>
            <a:ext cx="7143800" cy="51435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рушаплоды богаты глюкозой,фруктозой, сахарозой,содержат дубильные, ароматическ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714356"/>
            <a:ext cx="7643866" cy="542928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нжирбогат железом, фосфором,магнием, медью и кальциемвитамины, содержащие в инж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642918"/>
            <a:ext cx="7929618" cy="55721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еленые овощи богатыуглеводами и витаминам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1480"/>
            <a:ext cx="7929618" cy="56436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27495413-63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71538" y="614228"/>
            <a:ext cx="7388894" cy="591111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5" y="642918"/>
            <a:ext cx="7715303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Интересные факты о овощах и фруктах</a:t>
            </a:r>
          </a:p>
        </p:txBody>
      </p:sp>
      <p:pic>
        <p:nvPicPr>
          <p:cNvPr id="3" name="Picture 5" descr="Изображение000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3214686"/>
            <a:ext cx="3940550" cy="27216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" name="Picture 5" descr="Изображение000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932415">
            <a:off x="4793697" y="3396076"/>
            <a:ext cx="3857652" cy="27146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71500" y="500063"/>
            <a:ext cx="8286750" cy="5630862"/>
          </a:xfrm>
        </p:spPr>
        <p:txBody>
          <a:bodyPr>
            <a:normAutofit fontScale="92500" lnSpcReduction="10000"/>
          </a:bodyPr>
          <a:lstStyle/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latin typeface="Arial Unicode MS" pitchFamily="34" charset="-128"/>
              </a:rPr>
              <a:t>Цель: </a:t>
            </a:r>
            <a:r>
              <a:rPr lang="ru-RU" dirty="0" smtClean="0"/>
              <a:t>доказать, что фрукты и овощи - витаминные продукты.</a:t>
            </a:r>
            <a:endParaRPr lang="ru-RU" b="1" dirty="0" smtClean="0">
              <a:latin typeface="Arial Unicode MS" pitchFamily="34" charset="-128"/>
            </a:endParaRP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b="1" dirty="0" smtClean="0">
                <a:latin typeface="Arial Unicode MS" pitchFamily="34" charset="-128"/>
              </a:rPr>
              <a:t>Задачи:</a:t>
            </a:r>
            <a:endParaRPr lang="ru-RU" dirty="0" smtClean="0">
              <a:latin typeface="Arial Unicode MS" pitchFamily="34" charset="-128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изучить литературу по теме;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выяснить, какими витаминами богаты овощи и фрукты;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найти интересные факты о овощах и фруктах;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определить роль натуральных витаминов в укреплении здоровья;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провести изучение употреблений фруктов и овощей в семьях сверстников и их отношение к данным продуктам методом анкетного опроса;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сделать подборку блюд из овощей и фруктов, которые приносят пользу детскому организму.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>
              <a:latin typeface="Arial Unicode MS" pitchFamily="34" charset="-128"/>
            </a:endParaRP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>
              <a:latin typeface="Arial Unicode MS" pitchFamily="34" charset="-128"/>
            </a:endParaRPr>
          </a:p>
        </p:txBody>
      </p:sp>
      <p:pic>
        <p:nvPicPr>
          <p:cNvPr id="3" name="Picture 11" descr="п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5286388"/>
            <a:ext cx="1270000" cy="1346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00042"/>
            <a:ext cx="8286808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Проведение и анализ </a:t>
            </a:r>
          </a:p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анкетного опроса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75" y="2357438"/>
          <a:ext cx="7643813" cy="3214687"/>
        </p:xfrm>
        <a:graphic>
          <a:graphicData uri="http://schemas.openxmlformats.org/drawingml/2006/table">
            <a:tbl>
              <a:tblPr/>
              <a:tblGrid>
                <a:gridCol w="4841374"/>
                <a:gridCol w="1471899"/>
                <a:gridCol w="1330540"/>
              </a:tblGrid>
              <a:tr h="40183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Ответь на вопросы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3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1. Ты часто ешь фрукты?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3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2. Ты часто ешь овощи?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67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3. Ты знаешь, чем полезны фрукты и овощи?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67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4. Ты знаешь какие витамины содержатся в овощах и фруктах?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3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5. Напиши свой любимый фрукт и овощ.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857224" y="428604"/>
          <a:ext cx="7786742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00034" y="428604"/>
          <a:ext cx="8215370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00034" y="428604"/>
          <a:ext cx="8143932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57158" y="357166"/>
          <a:ext cx="8358246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7" y="214290"/>
            <a:ext cx="8715403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Блюда из овощей и фруктов</a:t>
            </a:r>
          </a:p>
        </p:txBody>
      </p:sp>
      <p:sp>
        <p:nvSpPr>
          <p:cNvPr id="26627" name="Rectangle 1"/>
          <p:cNvSpPr>
            <a:spLocks noChangeArrowheads="1"/>
          </p:cNvSpPr>
          <p:nvPr/>
        </p:nvSpPr>
        <p:spPr bwMode="auto">
          <a:xfrm>
            <a:off x="642938" y="2000250"/>
            <a:ext cx="8501062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1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sz="1800">
                <a:ea typeface="Calibri" panose="020F0502020204030204" pitchFamily="34" charset="0"/>
                <a:cs typeface="Times New Roman" panose="02020603050405020304" pitchFamily="18" charset="0"/>
              </a:rPr>
              <a:t>Пюре картофельное</a:t>
            </a:r>
            <a:r>
              <a:rPr lang="ru-RU" altLang="ru-RU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altLang="ru-RU" sz="18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sz="1800">
                <a:ea typeface="Calibri" panose="020F0502020204030204" pitchFamily="34" charset="0"/>
                <a:cs typeface="Times New Roman" panose="02020603050405020304" pitchFamily="18" charset="0"/>
              </a:rPr>
              <a:t>Оладьи из кабачков</a:t>
            </a:r>
            <a:r>
              <a:rPr lang="ru-RU" altLang="ru-RU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altLang="ru-RU" sz="18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sz="1800">
                <a:ea typeface="Calibri" panose="020F0502020204030204" pitchFamily="34" charset="0"/>
                <a:cs typeface="Times New Roman" panose="02020603050405020304" pitchFamily="18" charset="0"/>
              </a:rPr>
              <a:t>Котлеты картофельные</a:t>
            </a:r>
            <a:r>
              <a:rPr lang="ru-RU" altLang="ru-RU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altLang="ru-RU" sz="18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18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sz="1800">
                <a:ea typeface="Calibri" panose="020F0502020204030204" pitchFamily="34" charset="0"/>
                <a:cs typeface="Times New Roman" panose="02020603050405020304" pitchFamily="18" charset="0"/>
              </a:rPr>
              <a:t>Морковно-картофельная запеканка</a:t>
            </a:r>
            <a:r>
              <a:rPr lang="ru-RU" altLang="ru-RU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altLang="ru-RU" sz="18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sz="1800">
                <a:ea typeface="Calibri" panose="020F0502020204030204" pitchFamily="34" charset="0"/>
                <a:cs typeface="Times New Roman" panose="02020603050405020304" pitchFamily="18" charset="0"/>
              </a:rPr>
              <a:t>Фаршированные овощами запеченные помидоры</a:t>
            </a:r>
            <a:r>
              <a:rPr lang="ru-RU" altLang="ru-RU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altLang="ru-RU" sz="18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sz="1800">
                <a:ea typeface="Calibri" panose="020F0502020204030204" pitchFamily="34" charset="0"/>
                <a:cs typeface="Times New Roman" panose="02020603050405020304" pitchFamily="18" charset="0"/>
              </a:rPr>
              <a:t>Морковный пудинг</a:t>
            </a:r>
            <a:r>
              <a:rPr lang="ru-RU" altLang="ru-RU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altLang="ru-RU" sz="18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sz="1800">
                <a:ea typeface="Calibri" panose="020F0502020204030204" pitchFamily="34" charset="0"/>
                <a:cs typeface="Times New Roman" panose="02020603050405020304" pitchFamily="18" charset="0"/>
              </a:rPr>
              <a:t>Свекла, тушенная в сметане</a:t>
            </a:r>
            <a:r>
              <a:rPr lang="ru-RU" altLang="ru-RU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altLang="ru-RU" sz="18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sz="1800">
                <a:ea typeface="Calibri" panose="020F0502020204030204" pitchFamily="34" charset="0"/>
                <a:cs typeface="Times New Roman" panose="02020603050405020304" pitchFamily="18" charset="0"/>
              </a:rPr>
              <a:t>Свекольные котлеты</a:t>
            </a:r>
            <a:r>
              <a:rPr lang="ru-RU" altLang="ru-RU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altLang="ru-RU" sz="18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sz="1800">
                <a:ea typeface="Calibri" panose="020F0502020204030204" pitchFamily="34" charset="0"/>
                <a:cs typeface="Times New Roman" panose="02020603050405020304" pitchFamily="18" charset="0"/>
              </a:rPr>
              <a:t>Овощное рагу</a:t>
            </a:r>
            <a:r>
              <a:rPr lang="ru-RU" altLang="ru-RU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altLang="ru-RU" sz="18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sz="1800">
                <a:ea typeface="Calibri" panose="020F0502020204030204" pitchFamily="34" charset="0"/>
                <a:cs typeface="Times New Roman" panose="02020603050405020304" pitchFamily="18" charset="0"/>
              </a:rPr>
              <a:t>Фруктовый салат</a:t>
            </a:r>
            <a:r>
              <a:rPr lang="ru-RU" altLang="ru-RU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altLang="ru-RU" sz="18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1800">
                <a:ea typeface="Calibri" panose="020F0502020204030204" pitchFamily="34" charset="0"/>
                <a:cs typeface="Times New Roman" panose="02020603050405020304" pitchFamily="18" charset="0"/>
              </a:rPr>
              <a:t>Фреш </a:t>
            </a:r>
            <a:r>
              <a:rPr lang="ru-RU" altLang="ru-RU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sz="1800">
                <a:ea typeface="Calibri" panose="020F0502020204030204" pitchFamily="34" charset="0"/>
                <a:cs typeface="Times New Roman" panose="02020603050405020304" pitchFamily="18" charset="0"/>
              </a:rPr>
              <a:t>Мультивитамин</a:t>
            </a:r>
            <a:r>
              <a:rPr lang="ru-RU" altLang="ru-RU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altLang="ru-RU" sz="18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sz="1800">
                <a:ea typeface="Calibri" panose="020F0502020204030204" pitchFamily="34" charset="0"/>
                <a:cs typeface="Times New Roman" panose="02020603050405020304" pitchFamily="18" charset="0"/>
              </a:rPr>
              <a:t>Печеные яблоки</a:t>
            </a:r>
            <a:r>
              <a:rPr lang="ru-RU" altLang="ru-RU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altLang="ru-RU" sz="18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sz="1800">
                <a:ea typeface="Calibri" panose="020F0502020204030204" pitchFamily="34" charset="0"/>
                <a:cs typeface="Times New Roman" panose="02020603050405020304" pitchFamily="18" charset="0"/>
              </a:rPr>
              <a:t>Банановый десерт</a:t>
            </a:r>
            <a:r>
              <a:rPr lang="ru-RU" altLang="ru-RU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altLang="ru-RU" sz="18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sz="1800">
                <a:ea typeface="Calibri" panose="020F0502020204030204" pitchFamily="34" charset="0"/>
                <a:cs typeface="Times New Roman" panose="02020603050405020304" pitchFamily="18" charset="0"/>
              </a:rPr>
              <a:t>Запеченные овощи</a:t>
            </a:r>
            <a:r>
              <a:rPr lang="ru-RU" altLang="ru-RU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altLang="ru-RU" sz="18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sz="1800">
                <a:ea typeface="Calibri" panose="020F0502020204030204" pitchFamily="34" charset="0"/>
                <a:cs typeface="Times New Roman" panose="02020603050405020304" pitchFamily="18" charset="0"/>
              </a:rPr>
              <a:t>Салат с редькой и морковкой</a:t>
            </a:r>
            <a:r>
              <a:rPr lang="ru-RU" altLang="ru-RU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altLang="ru-RU" sz="18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628" name="Рисунок 3" descr="http://www.domsovetof.ru/_pu/33/922771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3643313"/>
            <a:ext cx="3810000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1" y="285728"/>
            <a:ext cx="8858279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 своем исследовании я доказала, что фрукты и овощи:</a:t>
            </a:r>
          </a:p>
        </p:txBody>
      </p:sp>
      <p:sp>
        <p:nvSpPr>
          <p:cNvPr id="27651" name="Rectangle 1"/>
          <p:cNvSpPr>
            <a:spLocks noChangeArrowheads="1"/>
          </p:cNvSpPr>
          <p:nvPr/>
        </p:nvSpPr>
        <p:spPr bwMode="auto">
          <a:xfrm>
            <a:off x="0" y="2000250"/>
            <a:ext cx="91440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>
                <a:ea typeface="Calibri" panose="020F0502020204030204" pitchFamily="34" charset="0"/>
                <a:cs typeface="Times New Roman" panose="02020603050405020304" pitchFamily="18" charset="0"/>
              </a:rPr>
              <a:t>действительно богаты витаминами;</a:t>
            </a:r>
          </a:p>
          <a:p>
            <a:pPr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>
                <a:ea typeface="Calibri" panose="020F0502020204030204" pitchFamily="34" charset="0"/>
                <a:cs typeface="Times New Roman" panose="02020603050405020304" pitchFamily="18" charset="0"/>
              </a:rPr>
              <a:t>оказывают профилактическое действие на организм в целом;</a:t>
            </a:r>
          </a:p>
          <a:p>
            <a:pPr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>
                <a:ea typeface="Calibri" panose="020F0502020204030204" pitchFamily="34" charset="0"/>
                <a:cs typeface="Times New Roman" panose="02020603050405020304" pitchFamily="18" charset="0"/>
              </a:rPr>
              <a:t>люди, которые регулярно едят фрукты и овощи, меньше болеют простудными, инфекционными заболеваниями, лучше начинают работать органы пищеварения;</a:t>
            </a:r>
          </a:p>
          <a:p>
            <a:pPr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>
                <a:ea typeface="Calibri" panose="020F0502020204030204" pitchFamily="34" charset="0"/>
                <a:cs typeface="Times New Roman" panose="02020603050405020304" pitchFamily="18" charset="0"/>
              </a:rPr>
              <a:t>а еще, этими продуктами богат наш край.</a:t>
            </a:r>
          </a:p>
        </p:txBody>
      </p:sp>
      <p:pic>
        <p:nvPicPr>
          <p:cNvPr id="4" name="Рисунок 3" descr="49972-LegumesMontag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57950" y="4929198"/>
            <a:ext cx="2616417" cy="164307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5967" y="285728"/>
            <a:ext cx="3866231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Вывод:</a:t>
            </a:r>
          </a:p>
        </p:txBody>
      </p:sp>
      <p:sp>
        <p:nvSpPr>
          <p:cNvPr id="28675" name="Rectangle 1"/>
          <p:cNvSpPr>
            <a:spLocks noChangeArrowheads="1"/>
          </p:cNvSpPr>
          <p:nvPr/>
        </p:nvSpPr>
        <p:spPr bwMode="auto">
          <a:xfrm>
            <a:off x="0" y="1428750"/>
            <a:ext cx="9144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140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altLang="ru-RU" sz="2400">
                <a:ea typeface="Calibri" panose="020F0502020204030204" pitchFamily="34" charset="0"/>
                <a:cs typeface="Times New Roman" panose="02020603050405020304" pitchFamily="18" charset="0"/>
              </a:rPr>
              <a:t>использовать полученные в ходе анкетирования данные учащихся для проведения информационных бесед на родительских собраниях;</a:t>
            </a:r>
          </a:p>
          <a:p>
            <a:pPr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2400">
                <a:ea typeface="Calibri" panose="020F0502020204030204" pitchFamily="34" charset="0"/>
                <a:cs typeface="Times New Roman" panose="02020603050405020304" pitchFamily="18" charset="0"/>
              </a:rPr>
              <a:t> предложить провести конкурс рецептов на тему: </a:t>
            </a:r>
            <a:r>
              <a:rPr lang="ru-RU" altLang="ru-RU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sz="2400">
                <a:ea typeface="Calibri" panose="020F0502020204030204" pitchFamily="34" charset="0"/>
                <a:cs typeface="Times New Roman" panose="02020603050405020304" pitchFamily="18" charset="0"/>
              </a:rPr>
              <a:t>Мое любимое блюдо из овощей и фруктов</a:t>
            </a:r>
            <a:r>
              <a:rPr lang="ru-RU" altLang="ru-RU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altLang="ru-RU" sz="240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2400">
                <a:ea typeface="Calibri" panose="020F0502020204030204" pitchFamily="34" charset="0"/>
                <a:cs typeface="Times New Roman" panose="02020603050405020304" pitchFamily="18" charset="0"/>
              </a:rPr>
              <a:t> предложить провести конкурс рисунков на тему: </a:t>
            </a:r>
            <a:r>
              <a:rPr lang="ru-RU" altLang="ru-RU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sz="2400">
                <a:ea typeface="Calibri" panose="020F0502020204030204" pitchFamily="34" charset="0"/>
                <a:cs typeface="Times New Roman" panose="02020603050405020304" pitchFamily="18" charset="0"/>
              </a:rPr>
              <a:t>Мой любимый овощ и фрукт</a:t>
            </a:r>
            <a:r>
              <a:rPr lang="ru-RU" altLang="ru-RU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altLang="ru-RU" sz="2400"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2400">
                <a:ea typeface="Calibri" panose="020F0502020204030204" pitchFamily="34" charset="0"/>
                <a:cs typeface="Times New Roman" panose="02020603050405020304" pitchFamily="18" charset="0"/>
              </a:rPr>
              <a:t> провести информационные беседы с 1-4 классами на темы: </a:t>
            </a:r>
            <a:r>
              <a:rPr lang="ru-RU" altLang="ru-RU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sz="2400">
                <a:ea typeface="Calibri" panose="020F0502020204030204" pitchFamily="34" charset="0"/>
                <a:cs typeface="Times New Roman" panose="02020603050405020304" pitchFamily="18" charset="0"/>
              </a:rPr>
              <a:t>Какими витаминами богаты фрукты и овощи</a:t>
            </a:r>
            <a:r>
              <a:rPr lang="ru-RU" altLang="ru-RU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altLang="ru-RU" sz="240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altLang="ru-RU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sz="2400">
                <a:ea typeface="Calibri" panose="020F0502020204030204" pitchFamily="34" charset="0"/>
                <a:cs typeface="Times New Roman" panose="02020603050405020304" pitchFamily="18" charset="0"/>
              </a:rPr>
              <a:t>Положительное влияние фруктов и овощей на организм</a:t>
            </a:r>
            <a:r>
              <a:rPr lang="ru-RU" altLang="ru-RU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altLang="ru-RU" sz="240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altLang="ru-RU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sz="2400">
                <a:ea typeface="Calibri" panose="020F0502020204030204" pitchFamily="34" charset="0"/>
                <a:cs typeface="Times New Roman" panose="02020603050405020304" pitchFamily="18" charset="0"/>
              </a:rPr>
              <a:t>Пословицы и загадки о фруктах и овощах</a:t>
            </a:r>
            <a:r>
              <a:rPr lang="ru-RU" altLang="ru-RU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altLang="ru-RU" sz="2400">
                <a:ea typeface="Calibri" panose="020F0502020204030204" pitchFamily="34" charset="0"/>
                <a:cs typeface="Times New Roman" panose="02020603050405020304" pitchFamily="18" charset="0"/>
              </a:rPr>
              <a:t>.  Такие беседы помогут понять ребятам ценность и пользу фруктов и овощей. Повысится популярность данных продуктов.</a:t>
            </a:r>
          </a:p>
        </p:txBody>
      </p:sp>
      <p:pic>
        <p:nvPicPr>
          <p:cNvPr id="4" name="Picture 4" descr="article33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43702" y="1"/>
            <a:ext cx="2071670" cy="15716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0" y="714375"/>
            <a:ext cx="9144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2400" b="1" dirty="0">
                <a:ea typeface="Calibri" pitchFamily="34" charset="0"/>
                <a:cs typeface="Times New Roman" pitchFamily="18" charset="0"/>
              </a:rPr>
              <a:t>Список использованной литературы и других источников</a:t>
            </a:r>
          </a:p>
          <a:p>
            <a:pPr eaLnBrk="0" hangingPunct="0">
              <a:defRPr/>
            </a:pPr>
            <a:endParaRPr lang="ru-RU" sz="2400" dirty="0"/>
          </a:p>
          <a:p>
            <a:pPr eaLnBrk="0" hangingPunct="0">
              <a:defRPr/>
            </a:pPr>
            <a:r>
              <a:rPr lang="ru-RU" sz="2400" dirty="0">
                <a:ea typeface="Calibri" pitchFamily="34" charset="0"/>
                <a:cs typeface="Times New Roman" pitchFamily="18" charset="0"/>
              </a:rPr>
              <a:t>1.Доценко В. А. Овощи и плоды в питании. </a:t>
            </a:r>
            <a:r>
              <a:rPr lang="ru-RU" sz="2400" dirty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 Л.: </a:t>
            </a:r>
            <a:r>
              <a:rPr lang="ru-RU" sz="2400" dirty="0" err="1">
                <a:ea typeface="Calibri" pitchFamily="34" charset="0"/>
                <a:cs typeface="Times New Roman" pitchFamily="18" charset="0"/>
              </a:rPr>
              <a:t>Лениздат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, 1988.</a:t>
            </a:r>
            <a:br>
              <a:rPr lang="ru-RU" sz="2400" dirty="0">
                <a:ea typeface="Calibri" pitchFamily="34" charset="0"/>
                <a:cs typeface="Times New Roman" pitchFamily="18" charset="0"/>
              </a:rPr>
            </a:br>
            <a:r>
              <a:rPr lang="ru-RU" sz="2400" dirty="0">
                <a:ea typeface="Calibri" pitchFamily="34" charset="0"/>
                <a:cs typeface="Times New Roman" pitchFamily="18" charset="0"/>
              </a:rPr>
              <a:t>2.Кощеев А. К. Щедрые дары природы.- Пермь: Кн. издательство, 1979.</a:t>
            </a:r>
            <a:br>
              <a:rPr lang="ru-RU" sz="2400" dirty="0">
                <a:ea typeface="Calibri" pitchFamily="34" charset="0"/>
                <a:cs typeface="Times New Roman" pitchFamily="18" charset="0"/>
              </a:rPr>
            </a:br>
            <a:r>
              <a:rPr lang="ru-RU" sz="2400" dirty="0">
                <a:ea typeface="Calibri" pitchFamily="34" charset="0"/>
                <a:cs typeface="Times New Roman" pitchFamily="18" charset="0"/>
              </a:rPr>
              <a:t>3. Мартынов С. М. Овощи + фрукты + ягоды = здоровье.- М. Просвещение, 1993.</a:t>
            </a:r>
            <a:br>
              <a:rPr lang="ru-RU" sz="2400" dirty="0">
                <a:ea typeface="Calibri" pitchFamily="34" charset="0"/>
                <a:cs typeface="Times New Roman" pitchFamily="18" charset="0"/>
              </a:rPr>
            </a:br>
            <a:r>
              <a:rPr lang="ru-RU" sz="2400" dirty="0">
                <a:ea typeface="Calibri" pitchFamily="34" charset="0"/>
                <a:cs typeface="Times New Roman" pitchFamily="18" charset="0"/>
              </a:rPr>
              <a:t>4.Энциклопедия для детей. Обо всём на свете от А до Я.- М.: Махаон, 2003. </a:t>
            </a:r>
            <a:endParaRPr lang="ru-RU" sz="2400" dirty="0"/>
          </a:p>
          <a:p>
            <a:pPr eaLnBrk="0" hangingPunct="0">
              <a:defRPr/>
            </a:pPr>
            <a:r>
              <a:rPr lang="ru-RU" sz="2400" dirty="0">
                <a:ea typeface="Calibri" pitchFamily="34" charset="0"/>
                <a:cs typeface="Times New Roman" pitchFamily="18" charset="0"/>
              </a:rPr>
              <a:t>5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400" dirty="0">
                <a:ea typeface="Calibri" pitchFamily="34" charset="0"/>
                <a:cs typeface="Times New Roman" pitchFamily="18" charset="0"/>
                <a:hlinkClick r:id="rId2"/>
              </a:rPr>
              <a:t>http://www.fun4child.ru/7842-luchshie-salaty-iz-syryh-ovoschey.html</a:t>
            </a:r>
            <a:endParaRPr lang="ru-RU" sz="2400" dirty="0"/>
          </a:p>
        </p:txBody>
      </p:sp>
      <p:pic>
        <p:nvPicPr>
          <p:cNvPr id="29699" name="Picture 7" descr="6643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1625" y="4500563"/>
            <a:ext cx="6143625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3" y="785794"/>
            <a:ext cx="778674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внимание!</a:t>
            </a:r>
          </a:p>
        </p:txBody>
      </p:sp>
      <p:pic>
        <p:nvPicPr>
          <p:cNvPr id="3" name="Рисунок 2" descr="d181d0bed0b4d0b5d180d0b6d0b0d0bdd0b8d0b5-d0b2d0b8d182d0b0d0bcd0b8d0bdd0bed0b2-d0b2-d0bfd180d0bed0b4d183d0bad182d0b0d185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14480" y="1928802"/>
            <a:ext cx="6072230" cy="432684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Практическая значимость  моего исследования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заключается в подборке блюд из овощей и фруктов, как витаминного продукта питания. Данные блюда могут быть включены в меню школьных столовых.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/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/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Предполагаемые результаты: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/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если дети будут больше знать про фрукты и овощи, знать их полезные свойства, то, возможно, будут употреблять их гораздо чаще и не будут делать ограничения между «вкусными» и «невкусными».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Picture 7" descr="груш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5183200"/>
            <a:ext cx="1157286" cy="13715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40312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Методы исследования:</a:t>
            </a:r>
            <a:br>
              <a:rPr lang="ru-RU" sz="6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- анализ литературы;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- анкетирование;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- наблюдения.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Picture 6" descr="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424667"/>
            <a:ext cx="3071834" cy="20638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428628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  <a:t>История и причина возникновения данного исследования.</a:t>
            </a:r>
            <a:endParaRPr lang="ru-RU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Рисунок 2" descr="frukty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071802" y="4000504"/>
            <a:ext cx="3175762" cy="2388607"/>
          </a:xfrm>
          <a:prstGeom prst="rect">
            <a:avLst/>
          </a:prstGeom>
          <a:solidFill>
            <a:srgbClr val="FFFF00"/>
          </a:solidFill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DCIM\100SSCAM\SDC1666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214290"/>
            <a:ext cx="8643966" cy="6482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/>
          <a:lstStyle/>
          <a:p>
            <a:pPr lvl="1" eaLnBrk="1" hangingPunct="1">
              <a:defRPr/>
            </a:pPr>
            <a:r>
              <a:rPr lang="ru-RU" sz="4400" dirty="0" smtClean="0"/>
              <a:t>Какими витаминами богаты овощи и фрукты, их польза.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 smtClean="0"/>
          </a:p>
        </p:txBody>
      </p:sp>
      <p:pic>
        <p:nvPicPr>
          <p:cNvPr id="3" name="Рисунок 2" descr="овощи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00100" y="2357430"/>
            <a:ext cx="7286676" cy="404303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357313" y="1928813"/>
            <a:ext cx="6715125" cy="20621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Овощи насыщают организм витаминами, минеральными элементами, углеводами!!!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Витамин Апомогает хорошо расти,хорошо видеть и иметь крепкие зубысодержится в мо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642918"/>
            <a:ext cx="7643866" cy="571504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итамин Впомогает быть сильными ииметь хороший аппетитсодержится в свекле, репе,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642918"/>
            <a:ext cx="7572428" cy="55721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Апекс">
    <a:majorFont>
      <a:latin typeface="Lucida Sans"/>
      <a:ea typeface=""/>
      <a:cs typeface=""/>
      <a:font script="Grek" typeface="Arial"/>
      <a:font script="Cyrl" typeface="Arial"/>
      <a:font script="Jpan" typeface="HG丸ｺﾞｼｯｸM-PRO"/>
      <a:font script="Hang" typeface="휴먼옛체"/>
      <a:font script="Hans" typeface="黑体"/>
      <a:font script="Hant" typeface="微軟正黑體"/>
      <a:font script="Arab" typeface="Tahoma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 Antiqua"/>
      <a:ea typeface=""/>
      <a:cs typeface=""/>
      <a:font script="Grek" typeface="Times New Roman"/>
      <a:font script="Cyrl" typeface="Times New Roman"/>
      <a:font script="Jpan" typeface="HG明朝B"/>
      <a:font script="Hang" typeface="돋움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Апекс">
    <a:fillStyleLst>
      <a:solidFill>
        <a:schemeClr val="phClr"/>
      </a:solidFill>
      <a:gradFill rotWithShape="1">
        <a:gsLst>
          <a:gs pos="20000">
            <a:schemeClr val="phClr">
              <a:tint val="9000"/>
            </a:schemeClr>
          </a:gs>
          <a:gs pos="100000">
            <a:schemeClr val="phClr">
              <a:tint val="70000"/>
              <a:satMod val="100000"/>
            </a:schemeClr>
          </a:gs>
        </a:gsLst>
        <a:path path="circle">
          <a:fillToRect l="-15000" t="-15000" r="115000" b="115000"/>
        </a:path>
      </a:gradFill>
      <a:gradFill rotWithShape="1">
        <a:gsLst>
          <a:gs pos="0">
            <a:schemeClr val="phClr">
              <a:shade val="60000"/>
            </a:schemeClr>
          </a:gs>
          <a:gs pos="33000">
            <a:schemeClr val="phClr">
              <a:tint val="86500"/>
            </a:schemeClr>
          </a:gs>
          <a:gs pos="46750">
            <a:schemeClr val="phClr">
              <a:tint val="71000"/>
              <a:satMod val="112000"/>
            </a:schemeClr>
          </a:gs>
          <a:gs pos="53000">
            <a:schemeClr val="phClr">
              <a:tint val="71000"/>
              <a:satMod val="112000"/>
            </a:schemeClr>
          </a:gs>
          <a:gs pos="68000">
            <a:schemeClr val="phClr">
              <a:tint val="86000"/>
            </a:schemeClr>
          </a:gs>
          <a:gs pos="100000">
            <a:schemeClr val="phClr">
              <a:shade val="60000"/>
            </a:schemeClr>
          </a:gs>
        </a:gsLst>
        <a:lin ang="8350000" scaled="1"/>
      </a:gradFill>
    </a:fillStyleLst>
    <a:lnStyleLst>
      <a:ln w="9525" cap="flat" cmpd="sng" algn="ctr">
        <a:solidFill>
          <a:schemeClr val="phClr">
            <a:shade val="48000"/>
            <a:satMod val="11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130000" dist="101600" dir="2700000" algn="tl" rotWithShape="0">
            <a:srgbClr val="000000">
              <a:alpha val="350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0000"/>
              <a:satMod val="180000"/>
            </a:schemeClr>
          </a:gs>
          <a:gs pos="100000">
            <a:schemeClr val="phClr">
              <a:shade val="45000"/>
              <a:satMod val="120000"/>
            </a:schemeClr>
          </a:gs>
        </a:gsLst>
        <a:path path="circle">
          <a:fillToRect r="100000" b="100000"/>
        </a:path>
      </a:gradFill>
      <a:blipFill>
        <a:blip xmlns:r="http://schemas.openxmlformats.org/officeDocument/2006/relationships" r:embed="rId1">
          <a:duotone>
            <a:schemeClr val="phClr">
              <a:shade val="3000"/>
              <a:satMod val="110000"/>
            </a:schemeClr>
            <a:schemeClr val="phClr">
              <a:tint val="60000"/>
              <a:satMod val="425000"/>
            </a:schemeClr>
          </a:duotone>
        </a:blip>
        <a:stretch>
          <a:fillRect/>
        </a:stretch>
      </a:blipFill>
    </a:bgFillStyleLst>
  </a:fmtScheme>
</a:themeOverride>
</file>

<file path=ppt/theme/themeOverride2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Апекс">
    <a:majorFont>
      <a:latin typeface="Lucida Sans"/>
      <a:ea typeface=""/>
      <a:cs typeface=""/>
      <a:font script="Grek" typeface="Arial"/>
      <a:font script="Cyrl" typeface="Arial"/>
      <a:font script="Jpan" typeface="HG丸ｺﾞｼｯｸM-PRO"/>
      <a:font script="Hang" typeface="휴먼옛체"/>
      <a:font script="Hans" typeface="黑体"/>
      <a:font script="Hant" typeface="微軟正黑體"/>
      <a:font script="Arab" typeface="Tahoma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 Antiqua"/>
      <a:ea typeface=""/>
      <a:cs typeface=""/>
      <a:font script="Grek" typeface="Times New Roman"/>
      <a:font script="Cyrl" typeface="Times New Roman"/>
      <a:font script="Jpan" typeface="HG明朝B"/>
      <a:font script="Hang" typeface="돋움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Апекс">
    <a:fillStyleLst>
      <a:solidFill>
        <a:schemeClr val="phClr"/>
      </a:solidFill>
      <a:gradFill rotWithShape="1">
        <a:gsLst>
          <a:gs pos="20000">
            <a:schemeClr val="phClr">
              <a:tint val="9000"/>
            </a:schemeClr>
          </a:gs>
          <a:gs pos="100000">
            <a:schemeClr val="phClr">
              <a:tint val="70000"/>
              <a:satMod val="100000"/>
            </a:schemeClr>
          </a:gs>
        </a:gsLst>
        <a:path path="circle">
          <a:fillToRect l="-15000" t="-15000" r="115000" b="115000"/>
        </a:path>
      </a:gradFill>
      <a:gradFill rotWithShape="1">
        <a:gsLst>
          <a:gs pos="0">
            <a:schemeClr val="phClr">
              <a:shade val="60000"/>
            </a:schemeClr>
          </a:gs>
          <a:gs pos="33000">
            <a:schemeClr val="phClr">
              <a:tint val="86500"/>
            </a:schemeClr>
          </a:gs>
          <a:gs pos="46750">
            <a:schemeClr val="phClr">
              <a:tint val="71000"/>
              <a:satMod val="112000"/>
            </a:schemeClr>
          </a:gs>
          <a:gs pos="53000">
            <a:schemeClr val="phClr">
              <a:tint val="71000"/>
              <a:satMod val="112000"/>
            </a:schemeClr>
          </a:gs>
          <a:gs pos="68000">
            <a:schemeClr val="phClr">
              <a:tint val="86000"/>
            </a:schemeClr>
          </a:gs>
          <a:gs pos="100000">
            <a:schemeClr val="phClr">
              <a:shade val="60000"/>
            </a:schemeClr>
          </a:gs>
        </a:gsLst>
        <a:lin ang="8350000" scaled="1"/>
      </a:gradFill>
    </a:fillStyleLst>
    <a:lnStyleLst>
      <a:ln w="9525" cap="flat" cmpd="sng" algn="ctr">
        <a:solidFill>
          <a:schemeClr val="phClr">
            <a:shade val="48000"/>
            <a:satMod val="11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130000" dist="101600" dir="2700000" algn="tl" rotWithShape="0">
            <a:srgbClr val="000000">
              <a:alpha val="350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0000"/>
              <a:satMod val="180000"/>
            </a:schemeClr>
          </a:gs>
          <a:gs pos="100000">
            <a:schemeClr val="phClr">
              <a:shade val="45000"/>
              <a:satMod val="120000"/>
            </a:schemeClr>
          </a:gs>
        </a:gsLst>
        <a:path path="circle">
          <a:fillToRect r="100000" b="100000"/>
        </a:path>
      </a:gradFill>
      <a:blipFill>
        <a:blip xmlns:r="http://schemas.openxmlformats.org/officeDocument/2006/relationships" r:embed="rId1">
          <a:duotone>
            <a:schemeClr val="phClr">
              <a:shade val="3000"/>
              <a:satMod val="110000"/>
            </a:schemeClr>
            <a:schemeClr val="phClr">
              <a:tint val="60000"/>
              <a:satMod val="425000"/>
            </a:schemeClr>
          </a:duotone>
        </a:blip>
        <a:stretch>
          <a:fillRect/>
        </a:stretch>
      </a:blipFill>
    </a:bgFillStyleLst>
  </a:fmtScheme>
</a:themeOverride>
</file>

<file path=ppt/theme/themeOverride3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Апекс">
    <a:majorFont>
      <a:latin typeface="Lucida Sans"/>
      <a:ea typeface=""/>
      <a:cs typeface=""/>
      <a:font script="Grek" typeface="Arial"/>
      <a:font script="Cyrl" typeface="Arial"/>
      <a:font script="Jpan" typeface="HG丸ｺﾞｼｯｸM-PRO"/>
      <a:font script="Hang" typeface="휴먼옛체"/>
      <a:font script="Hans" typeface="黑体"/>
      <a:font script="Hant" typeface="微軟正黑體"/>
      <a:font script="Arab" typeface="Tahoma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 Antiqua"/>
      <a:ea typeface=""/>
      <a:cs typeface=""/>
      <a:font script="Grek" typeface="Times New Roman"/>
      <a:font script="Cyrl" typeface="Times New Roman"/>
      <a:font script="Jpan" typeface="HG明朝B"/>
      <a:font script="Hang" typeface="돋움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Апекс">
    <a:fillStyleLst>
      <a:solidFill>
        <a:schemeClr val="phClr"/>
      </a:solidFill>
      <a:gradFill rotWithShape="1">
        <a:gsLst>
          <a:gs pos="20000">
            <a:schemeClr val="phClr">
              <a:tint val="9000"/>
            </a:schemeClr>
          </a:gs>
          <a:gs pos="100000">
            <a:schemeClr val="phClr">
              <a:tint val="70000"/>
              <a:satMod val="100000"/>
            </a:schemeClr>
          </a:gs>
        </a:gsLst>
        <a:path path="circle">
          <a:fillToRect l="-15000" t="-15000" r="115000" b="115000"/>
        </a:path>
      </a:gradFill>
      <a:gradFill rotWithShape="1">
        <a:gsLst>
          <a:gs pos="0">
            <a:schemeClr val="phClr">
              <a:shade val="60000"/>
            </a:schemeClr>
          </a:gs>
          <a:gs pos="33000">
            <a:schemeClr val="phClr">
              <a:tint val="86500"/>
            </a:schemeClr>
          </a:gs>
          <a:gs pos="46750">
            <a:schemeClr val="phClr">
              <a:tint val="71000"/>
              <a:satMod val="112000"/>
            </a:schemeClr>
          </a:gs>
          <a:gs pos="53000">
            <a:schemeClr val="phClr">
              <a:tint val="71000"/>
              <a:satMod val="112000"/>
            </a:schemeClr>
          </a:gs>
          <a:gs pos="68000">
            <a:schemeClr val="phClr">
              <a:tint val="86000"/>
            </a:schemeClr>
          </a:gs>
          <a:gs pos="100000">
            <a:schemeClr val="phClr">
              <a:shade val="60000"/>
            </a:schemeClr>
          </a:gs>
        </a:gsLst>
        <a:lin ang="8350000" scaled="1"/>
      </a:gradFill>
    </a:fillStyleLst>
    <a:lnStyleLst>
      <a:ln w="9525" cap="flat" cmpd="sng" algn="ctr">
        <a:solidFill>
          <a:schemeClr val="phClr">
            <a:shade val="48000"/>
            <a:satMod val="11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130000" dist="101600" dir="2700000" algn="tl" rotWithShape="0">
            <a:srgbClr val="000000">
              <a:alpha val="350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0000"/>
              <a:satMod val="180000"/>
            </a:schemeClr>
          </a:gs>
          <a:gs pos="100000">
            <a:schemeClr val="phClr">
              <a:shade val="45000"/>
              <a:satMod val="120000"/>
            </a:schemeClr>
          </a:gs>
        </a:gsLst>
        <a:path path="circle">
          <a:fillToRect r="100000" b="100000"/>
        </a:path>
      </a:gradFill>
      <a:blipFill>
        <a:blip xmlns:r="http://schemas.openxmlformats.org/officeDocument/2006/relationships" r:embed="rId1">
          <a:duotone>
            <a:schemeClr val="phClr">
              <a:shade val="3000"/>
              <a:satMod val="110000"/>
            </a:schemeClr>
            <a:schemeClr val="phClr">
              <a:tint val="60000"/>
              <a:satMod val="425000"/>
            </a:schemeClr>
          </a:duotone>
        </a:blip>
        <a:stretch>
          <a:fillRect/>
        </a:stretch>
      </a:blipFill>
    </a:bgFillStyleLst>
  </a:fmtScheme>
</a:themeOverride>
</file>

<file path=ppt/theme/themeOverride4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Апекс">
    <a:majorFont>
      <a:latin typeface="Lucida Sans"/>
      <a:ea typeface=""/>
      <a:cs typeface=""/>
      <a:font script="Grek" typeface="Arial"/>
      <a:font script="Cyrl" typeface="Arial"/>
      <a:font script="Jpan" typeface="HG丸ｺﾞｼｯｸM-PRO"/>
      <a:font script="Hang" typeface="휴먼옛체"/>
      <a:font script="Hans" typeface="黑体"/>
      <a:font script="Hant" typeface="微軟正黑體"/>
      <a:font script="Arab" typeface="Tahoma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 Antiqua"/>
      <a:ea typeface=""/>
      <a:cs typeface=""/>
      <a:font script="Grek" typeface="Times New Roman"/>
      <a:font script="Cyrl" typeface="Times New Roman"/>
      <a:font script="Jpan" typeface="HG明朝B"/>
      <a:font script="Hang" typeface="돋움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Апекс">
    <a:fillStyleLst>
      <a:solidFill>
        <a:schemeClr val="phClr"/>
      </a:solidFill>
      <a:gradFill rotWithShape="1">
        <a:gsLst>
          <a:gs pos="20000">
            <a:schemeClr val="phClr">
              <a:tint val="9000"/>
            </a:schemeClr>
          </a:gs>
          <a:gs pos="100000">
            <a:schemeClr val="phClr">
              <a:tint val="70000"/>
              <a:satMod val="100000"/>
            </a:schemeClr>
          </a:gs>
        </a:gsLst>
        <a:path path="circle">
          <a:fillToRect l="-15000" t="-15000" r="115000" b="115000"/>
        </a:path>
      </a:gradFill>
      <a:gradFill rotWithShape="1">
        <a:gsLst>
          <a:gs pos="0">
            <a:schemeClr val="phClr">
              <a:shade val="60000"/>
            </a:schemeClr>
          </a:gs>
          <a:gs pos="33000">
            <a:schemeClr val="phClr">
              <a:tint val="86500"/>
            </a:schemeClr>
          </a:gs>
          <a:gs pos="46750">
            <a:schemeClr val="phClr">
              <a:tint val="71000"/>
              <a:satMod val="112000"/>
            </a:schemeClr>
          </a:gs>
          <a:gs pos="53000">
            <a:schemeClr val="phClr">
              <a:tint val="71000"/>
              <a:satMod val="112000"/>
            </a:schemeClr>
          </a:gs>
          <a:gs pos="68000">
            <a:schemeClr val="phClr">
              <a:tint val="86000"/>
            </a:schemeClr>
          </a:gs>
          <a:gs pos="100000">
            <a:schemeClr val="phClr">
              <a:shade val="60000"/>
            </a:schemeClr>
          </a:gs>
        </a:gsLst>
        <a:lin ang="8350000" scaled="1"/>
      </a:gradFill>
    </a:fillStyleLst>
    <a:lnStyleLst>
      <a:ln w="9525" cap="flat" cmpd="sng" algn="ctr">
        <a:solidFill>
          <a:schemeClr val="phClr">
            <a:shade val="48000"/>
            <a:satMod val="11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130000" dist="101600" dir="2700000" algn="tl" rotWithShape="0">
            <a:srgbClr val="000000">
              <a:alpha val="350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0000"/>
              <a:satMod val="180000"/>
            </a:schemeClr>
          </a:gs>
          <a:gs pos="100000">
            <a:schemeClr val="phClr">
              <a:shade val="45000"/>
              <a:satMod val="120000"/>
            </a:schemeClr>
          </a:gs>
        </a:gsLst>
        <a:path path="circle">
          <a:fillToRect r="100000" b="100000"/>
        </a:path>
      </a:gradFill>
      <a:blipFill>
        <a:blip xmlns:r="http://schemas.openxmlformats.org/officeDocument/2006/relationships" r:embed="rId1">
          <a:duotone>
            <a:schemeClr val="phClr">
              <a:shade val="3000"/>
              <a:satMod val="110000"/>
            </a:schemeClr>
            <a:schemeClr val="phClr">
              <a:tint val="60000"/>
              <a:satMod val="425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148</TotalTime>
  <Words>582</Words>
  <Application>Microsoft Office PowerPoint</Application>
  <PresentationFormat>Экран (4:3)</PresentationFormat>
  <Paragraphs>75</Paragraphs>
  <Slides>29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7" baseType="lpstr">
      <vt:lpstr>Times New Roman</vt:lpstr>
      <vt:lpstr>Arial</vt:lpstr>
      <vt:lpstr>Wingdings 2</vt:lpstr>
      <vt:lpstr>Wingdings</vt:lpstr>
      <vt:lpstr>Wingdings 3</vt:lpstr>
      <vt:lpstr>Calibri</vt:lpstr>
      <vt:lpstr>Arial Unicode MS</vt:lpstr>
      <vt:lpstr>Апекс</vt:lpstr>
      <vt:lpstr>  XIV городская научно-практическая конференция школьников  «Первые шаги в науку» МОУ «Средняя общеобразовательная школа №29»</vt:lpstr>
      <vt:lpstr>Презентация PowerPoint</vt:lpstr>
      <vt:lpstr>Практическая значимость  моего исследования заключается в подборке блюд из овощей и фруктов, как витаминного продукта питания. Данные блюда могут быть включены в меню школьных столовых.  Предполагаемые результаты: если дети будут больше знать про фрукты и овощи, знать их полезные свойства, то, возможно, будут употреблять их гораздо чаще и не будут делать ограничения между «вкусными» и «невкусными». </vt:lpstr>
      <vt:lpstr>Методы исследования: - анализ литературы; - анкетирование; - наблюдения. </vt:lpstr>
      <vt:lpstr>История и причина возникновения данного исследования.</vt:lpstr>
      <vt:lpstr>Презентация PowerPoint</vt:lpstr>
      <vt:lpstr>Какими витаминами богаты овощи и фрукты, их польза. </vt:lpstr>
      <vt:lpstr>Презентация PowerPoint</vt:lpstr>
      <vt:lpstr>Презентация PowerPoint</vt:lpstr>
      <vt:lpstr>Презентация PowerPoint</vt:lpstr>
      <vt:lpstr>Презентация PowerPoint</vt:lpstr>
      <vt:lpstr>Богат эфирными маслами, витаминами, минеральными веществами и лимонной кислотой. В кожуре лимона в три раза больше витамина С, чем в мякоти. Лимон применяется как лечебное средство, например, при ангине.  </vt:lpstr>
      <vt:lpstr>Богат пектиновыми веществами, витаминами, эфирными маслами. Употребляются в свежем виде, в сушеном виде корку добавляют в компоты, кисели.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«Средняя общеобразовательная школа №2 р.п. Новые Бурасы Новобурасского района Саратовской области».</dc:title>
  <dc:creator>Алена</dc:creator>
  <cp:lastModifiedBy>TernovyhTV</cp:lastModifiedBy>
  <cp:revision>18</cp:revision>
  <dcterms:created xsi:type="dcterms:W3CDTF">2013-03-17T15:04:17Z</dcterms:created>
  <dcterms:modified xsi:type="dcterms:W3CDTF">2014-05-20T08:06:37Z</dcterms:modified>
</cp:coreProperties>
</file>