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70" r:id="rId11"/>
    <p:sldId id="264" r:id="rId12"/>
    <p:sldId id="272" r:id="rId13"/>
    <p:sldId id="266" r:id="rId14"/>
    <p:sldId id="269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Pack by SPecialiST" initials="Rb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89" autoAdjust="0"/>
    <p:restoredTop sz="86368" autoAdjust="0"/>
  </p:normalViewPr>
  <p:slideViewPr>
    <p:cSldViewPr>
      <p:cViewPr varScale="1">
        <p:scale>
          <a:sx n="105" d="100"/>
          <a:sy n="105" d="100"/>
        </p:scale>
        <p:origin x="13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515FF-61AB-47AD-8AD6-723411F77D3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4A8E3-D489-4AFC-97A9-1FC10FA48C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71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A8E3-D489-4AFC-97A9-1FC10FA48C0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21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A8E3-D489-4AFC-97A9-1FC10FA48C0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030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A8E3-D489-4AFC-97A9-1FC10FA48C0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481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A8E3-D489-4AFC-97A9-1FC10FA48C0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726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EF858-C5E2-40C8-B391-595A946E7B7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4C510-45EC-4847-818B-58CF71F1AB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EF858-C5E2-40C8-B391-595A946E7B7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4C510-45EC-4847-818B-58CF71F1A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EF858-C5E2-40C8-B391-595A946E7B7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4C510-45EC-4847-818B-58CF71F1A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EF858-C5E2-40C8-B391-595A946E7B7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4C510-45EC-4847-818B-58CF71F1A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EF858-C5E2-40C8-B391-595A946E7B7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4C510-45EC-4847-818B-58CF71F1AB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EF858-C5E2-40C8-B391-595A946E7B7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4C510-45EC-4847-818B-58CF71F1A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EF858-C5E2-40C8-B391-595A946E7B7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4C510-45EC-4847-818B-58CF71F1A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EF858-C5E2-40C8-B391-595A946E7B7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4C510-45EC-4847-818B-58CF71F1A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EF858-C5E2-40C8-B391-595A946E7B7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4C510-45EC-4847-818B-58CF71F1AB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EF858-C5E2-40C8-B391-595A946E7B7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4C510-45EC-4847-818B-58CF71F1A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EF858-C5E2-40C8-B391-595A946E7B7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4C510-45EC-4847-818B-58CF71F1AB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67EF858-C5E2-40C8-B391-595A946E7B7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754C510-45EC-4847-818B-58CF71F1AB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013176"/>
            <a:ext cx="7272808" cy="153657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b="1" i="1" dirty="0">
                <a:solidFill>
                  <a:srgbClr val="FF0000"/>
                </a:solidFill>
              </a:rPr>
              <a:t>Автор: </a:t>
            </a:r>
            <a:r>
              <a:rPr lang="en-US" b="1" i="1" dirty="0">
                <a:solidFill>
                  <a:srgbClr val="FF0000"/>
                </a:solidFill>
              </a:rPr>
              <a:t>     </a:t>
            </a:r>
            <a:r>
              <a:rPr lang="ru-RU" b="1" i="1" dirty="0" err="1">
                <a:solidFill>
                  <a:srgbClr val="FF0000"/>
                </a:solidFill>
              </a:rPr>
              <a:t>Пингус</a:t>
            </a:r>
            <a:r>
              <a:rPr lang="ru-RU" b="1" i="1" dirty="0">
                <a:solidFill>
                  <a:srgbClr val="FF0000"/>
                </a:solidFill>
              </a:rPr>
              <a:t> Дарья</a:t>
            </a:r>
            <a:endParaRPr lang="en-US" b="1" i="1" dirty="0">
              <a:solidFill>
                <a:srgbClr val="FF0000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b="1" i="1" dirty="0">
                <a:solidFill>
                  <a:srgbClr val="FF0000"/>
                </a:solidFill>
              </a:rPr>
              <a:t> ученица </a:t>
            </a:r>
            <a:r>
              <a:rPr lang="ru-RU" b="1" i="1" dirty="0" smtClean="0">
                <a:solidFill>
                  <a:srgbClr val="FF0000"/>
                </a:solidFill>
              </a:rPr>
              <a:t>2 </a:t>
            </a:r>
            <a:r>
              <a:rPr lang="ru-RU" b="1" i="1" dirty="0">
                <a:solidFill>
                  <a:srgbClr val="FF0000"/>
                </a:solidFill>
              </a:rPr>
              <a:t>«А» класса МОУ СОШ № 53 г. Сочи.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332656"/>
            <a:ext cx="727280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Comic Sans MS" pitchFamily="66" charset="0"/>
              </a:rPr>
              <a:t>« ПРОДУКТЫ РАЗНЫЕ ВАЖНЫ»</a:t>
            </a:r>
            <a:endParaRPr lang="ru-RU" sz="32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DSC0319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980728"/>
            <a:ext cx="7272808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230425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Например недостаток </a:t>
            </a:r>
            <a:r>
              <a:rPr lang="ru-RU" sz="2000" u="sng" dirty="0" smtClean="0">
                <a:solidFill>
                  <a:srgbClr val="FF0000"/>
                </a:solidFill>
              </a:rPr>
              <a:t>железа</a:t>
            </a:r>
            <a:r>
              <a:rPr lang="ru-RU" sz="2000" dirty="0" smtClean="0">
                <a:solidFill>
                  <a:srgbClr val="FF0000"/>
                </a:solidFill>
              </a:rPr>
              <a:t> в  организме становится причиной слабости, быстрой утомляемости, организм хуже сопротивляется болезням. Очень много железа в говядине, печени, зелёных яблоках, яйцах.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u="sng" dirty="0" smtClean="0">
                <a:solidFill>
                  <a:srgbClr val="7030A0"/>
                </a:solidFill>
              </a:rPr>
              <a:t>Кальций</a:t>
            </a:r>
            <a:r>
              <a:rPr lang="ru-RU" sz="2000" dirty="0" smtClean="0">
                <a:solidFill>
                  <a:srgbClr val="7030A0"/>
                </a:solidFill>
              </a:rPr>
              <a:t> входит в состав костей  скелета человека  и  придаёт им прочность, также кальций нужен нашим  зубам.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Очень  много кальция в сыре, твороге, молочных продуктах, поэтому их нужно есть обязательно. 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DSC0320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14689" y="3273943"/>
            <a:ext cx="3645453" cy="2803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072" y="3284984"/>
            <a:ext cx="3923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Вывод 3: 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Полезно есть разные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 продукты: овощи и фрукты, мясо и рыбу, хлеб и крупы, растительное и сливочное масло.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848872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III</a:t>
            </a:r>
            <a:r>
              <a:rPr lang="ru-RU" sz="2400" b="1" dirty="0" smtClean="0">
                <a:solidFill>
                  <a:schemeClr val="accent2"/>
                </a:solidFill>
              </a:rPr>
              <a:t>.</a:t>
            </a:r>
            <a:r>
              <a:rPr lang="ru-RU" sz="3200" b="1" dirty="0" smtClean="0">
                <a:solidFill>
                  <a:schemeClr val="accent2"/>
                </a:solidFill>
              </a:rPr>
              <a:t>Заключение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 результате данного исследования я выяснила, что в одних продуктах много жиров, в других белков или углеводов, в третьих- витаминов и минеральных веществ.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Одних веществ организму нужно много, других очень мало, но все они необходимы для нормального развития и роста, для нашего здоровья.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Вместе с Ольгой Ивановной мы вывели </a:t>
            </a:r>
            <a:r>
              <a:rPr lang="ru-RU" b="1" u="sng" dirty="0" smtClean="0">
                <a:solidFill>
                  <a:srgbClr val="7030A0"/>
                </a:solidFill>
              </a:rPr>
              <a:t>основные правила правильного питания</a:t>
            </a:r>
            <a:r>
              <a:rPr lang="ru-RU" b="1" dirty="0" smtClean="0">
                <a:solidFill>
                  <a:srgbClr val="7030A0"/>
                </a:solidFill>
              </a:rPr>
              <a:t>, а вместе с мамой я составила меню на 2 недели, так, чтобы пища была и вкусной и полезной. 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DSC0312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573016"/>
            <a:ext cx="2405403" cy="1439008"/>
          </a:xfrm>
          <a:prstGeom prst="rect">
            <a:avLst/>
          </a:prstGeom>
        </p:spPr>
      </p:pic>
      <p:pic>
        <p:nvPicPr>
          <p:cNvPr id="6" name="Рисунок 5" descr="DSC0312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157192"/>
            <a:ext cx="2051720" cy="1499130"/>
          </a:xfrm>
          <a:prstGeom prst="rect">
            <a:avLst/>
          </a:prstGeom>
        </p:spPr>
      </p:pic>
      <p:pic>
        <p:nvPicPr>
          <p:cNvPr id="7" name="Рисунок 6" descr="DSC0316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284984"/>
            <a:ext cx="4883187" cy="3168352"/>
          </a:xfrm>
          <a:prstGeom prst="rect">
            <a:avLst/>
          </a:prstGeom>
        </p:spPr>
      </p:pic>
      <p:pic>
        <p:nvPicPr>
          <p:cNvPr id="8" name="Рисунок 7" descr="DSC0312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3317">
            <a:off x="1736735" y="3623482"/>
            <a:ext cx="2099960" cy="1044975"/>
          </a:xfrm>
          <a:prstGeom prst="rect">
            <a:avLst/>
          </a:prstGeom>
        </p:spPr>
      </p:pic>
      <p:pic>
        <p:nvPicPr>
          <p:cNvPr id="9" name="Рисунок 8" descr="DSC03129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63608">
            <a:off x="2117644" y="5221455"/>
            <a:ext cx="1528464" cy="1294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94136" cy="15841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При выборе продуктов помните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простые правила, которые отражены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в «Пирамиде» здорового питания.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http://www.diets.ru/data/cache/2011may/12/43/212023_62023-550x500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485810"/>
            <a:ext cx="4913188" cy="3895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zkola.ru/pars_docs/refs/680/679731/679731_html_mda6561c.pn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4176464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2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32849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0"/>
            <a:ext cx="9144000" cy="68286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Вывод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хочешь вырасти сильным, здоровым,    умным и    красивым.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-  нужно есть полезные продукты;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 полезно есть разные продукты: овощи и фрукты, мясо и рыбу,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молочные продукты, хлеб и крупы, растительное и сливочное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масло;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-  необходимы продукты и животного, и растительного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происхож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дения</a:t>
            </a:r>
            <a:r>
              <a:rPr lang="ru-RU" sz="2000" b="1" dirty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-  в ежедневном рационе должны содержаться овощи и фрукты;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-  полезно есть на завтрак каши;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-  недостаток и избыток каких либо веществ вреден для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организма, поэтому важно рациональное соотношение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белков, жиров, углеводов,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baseline="0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витаминов и минеральных веществ.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98080" cy="612068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СПАСИБО ЗА ВНИМАНИЕ!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>
                <a:solidFill>
                  <a:srgbClr val="FF0000"/>
                </a:solidFill>
              </a:rPr>
              <a:t>ПИТАЙТЕСЬ ПРАВИЛЬНО И БУДЬТЕ ЗДОРОВЫ!!!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                            ПАМЯТКА   ДЛЯ   РОДИТЕЛЕЙ.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                            ПРАВИЛЬНОЕ ПИТАНИЕ 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                            ВАШЕГО РЕБЁНКА.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DSC03183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005064"/>
            <a:ext cx="1152128" cy="1002911"/>
          </a:xfrm>
        </p:spPr>
      </p:pic>
      <p:pic>
        <p:nvPicPr>
          <p:cNvPr id="5" name="Содержимое 4" descr="DSC03220.JPG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628800"/>
            <a:ext cx="3657600" cy="2232248"/>
          </a:xfrm>
        </p:spPr>
      </p:pic>
      <p:pic>
        <p:nvPicPr>
          <p:cNvPr id="7" name="Рисунок 6" descr="DSC0312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005064"/>
            <a:ext cx="1115616" cy="992554"/>
          </a:xfrm>
          <a:prstGeom prst="rect">
            <a:avLst/>
          </a:prstGeom>
        </p:spPr>
      </p:pic>
      <p:pic>
        <p:nvPicPr>
          <p:cNvPr id="8" name="Рисунок 7" descr="DSC03179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4005064"/>
            <a:ext cx="1152128" cy="1008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5445224"/>
            <a:ext cx="33694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Составили:  ученица 2-а класса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Пингус</a:t>
            </a:r>
            <a:r>
              <a:rPr lang="ru-RU" b="1" dirty="0" smtClean="0">
                <a:solidFill>
                  <a:srgbClr val="FF0000"/>
                </a:solidFill>
              </a:rPr>
              <a:t> Дарья , </a:t>
            </a:r>
            <a:r>
              <a:rPr lang="ru-RU" b="1" dirty="0" err="1" smtClean="0">
                <a:solidFill>
                  <a:srgbClr val="FF0000"/>
                </a:solidFill>
              </a:rPr>
              <a:t>Пингус</a:t>
            </a:r>
            <a:r>
              <a:rPr lang="ru-RU" b="1" dirty="0" smtClean="0">
                <a:solidFill>
                  <a:srgbClr val="FF0000"/>
                </a:solidFill>
              </a:rPr>
              <a:t> Т.В.</a:t>
            </a:r>
          </a:p>
          <a:p>
            <a:r>
              <a:rPr lang="ru-RU" sz="3200" b="1" dirty="0" smtClean="0">
                <a:solidFill>
                  <a:srgbClr val="00B0F0"/>
                </a:solidFill>
              </a:rPr>
              <a:t>2014 год</a:t>
            </a:r>
            <a:endParaRPr lang="ru-RU" sz="3200" b="1" dirty="0">
              <a:solidFill>
                <a:srgbClr val="00B0F0"/>
              </a:solidFill>
            </a:endParaRPr>
          </a:p>
        </p:txBody>
      </p:sp>
      <p:pic>
        <p:nvPicPr>
          <p:cNvPr id="11" name="Рисунок 10" descr="DSC03225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88640"/>
            <a:ext cx="1728192" cy="728742"/>
          </a:xfrm>
          <a:prstGeom prst="rect">
            <a:avLst/>
          </a:prstGeom>
        </p:spPr>
      </p:pic>
      <p:pic>
        <p:nvPicPr>
          <p:cNvPr id="12" name="Рисунок 11" descr="DSC03231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88640"/>
            <a:ext cx="1512168" cy="720080"/>
          </a:xfrm>
          <a:prstGeom prst="rect">
            <a:avLst/>
          </a:prstGeom>
        </p:spPr>
      </p:pic>
      <p:pic>
        <p:nvPicPr>
          <p:cNvPr id="13" name="Рисунок 12" descr="DSC03156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980728"/>
            <a:ext cx="1174454" cy="792088"/>
          </a:xfrm>
          <a:prstGeom prst="rect">
            <a:avLst/>
          </a:prstGeom>
        </p:spPr>
      </p:pic>
      <p:pic>
        <p:nvPicPr>
          <p:cNvPr id="14" name="Рисунок 13" descr="DSC03209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980728"/>
            <a:ext cx="2022654" cy="7728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15616" y="1844824"/>
            <a:ext cx="3672865" cy="48628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Много углеводов и  витаминов соде-</a:t>
            </a:r>
          </a:p>
          <a:p>
            <a:r>
              <a:rPr lang="ru-RU" sz="1400" dirty="0" err="1" smtClean="0">
                <a:solidFill>
                  <a:srgbClr val="FF0000"/>
                </a:solidFill>
              </a:rPr>
              <a:t>жится</a:t>
            </a:r>
            <a:r>
              <a:rPr lang="ru-RU" sz="1400" dirty="0" smtClean="0">
                <a:solidFill>
                  <a:srgbClr val="FF0000"/>
                </a:solidFill>
              </a:rPr>
              <a:t> в растительной пище.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Овощи и фрукты необходимы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ребёнку каждый день.</a:t>
            </a:r>
          </a:p>
          <a:p>
            <a:endParaRPr lang="ru-RU" sz="1400" dirty="0" smtClean="0"/>
          </a:p>
          <a:p>
            <a:r>
              <a:rPr lang="ru-RU" sz="1400" dirty="0" smtClean="0">
                <a:solidFill>
                  <a:srgbClr val="0070C0"/>
                </a:solidFill>
              </a:rPr>
              <a:t>Следует </a:t>
            </a:r>
            <a:r>
              <a:rPr lang="ru-RU" sz="1400" dirty="0" err="1" smtClean="0">
                <a:solidFill>
                  <a:srgbClr val="0070C0"/>
                </a:solidFill>
              </a:rPr>
              <a:t>помнить,что</a:t>
            </a:r>
            <a:r>
              <a:rPr lang="ru-RU" sz="1400" dirty="0" smtClean="0">
                <a:solidFill>
                  <a:srgbClr val="0070C0"/>
                </a:solidFill>
              </a:rPr>
              <a:t> для полно-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ценного усвоения </a:t>
            </a:r>
            <a:r>
              <a:rPr lang="ru-RU" sz="1400" dirty="0" err="1" smtClean="0">
                <a:solidFill>
                  <a:srgbClr val="0070C0"/>
                </a:solidFill>
              </a:rPr>
              <a:t>веществ,содер</a:t>
            </a:r>
            <a:r>
              <a:rPr lang="ru-RU" sz="1400" dirty="0" smtClean="0">
                <a:solidFill>
                  <a:srgbClr val="0070C0"/>
                </a:solidFill>
              </a:rPr>
              <a:t>-</a:t>
            </a:r>
          </a:p>
          <a:p>
            <a:r>
              <a:rPr lang="ru-RU" sz="1400" dirty="0" err="1" smtClean="0">
                <a:solidFill>
                  <a:srgbClr val="0070C0"/>
                </a:solidFill>
              </a:rPr>
              <a:t>жащихся</a:t>
            </a:r>
            <a:r>
              <a:rPr lang="ru-RU" sz="1400" dirty="0" smtClean="0">
                <a:solidFill>
                  <a:srgbClr val="0070C0"/>
                </a:solidFill>
              </a:rPr>
              <a:t> в овощах и фруктах,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часто требуются жиры. Вот почему 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Овощные и фруктовые салаты  </a:t>
            </a:r>
            <a:r>
              <a:rPr lang="ru-RU" sz="1400" dirty="0" err="1" smtClean="0">
                <a:solidFill>
                  <a:srgbClr val="0070C0"/>
                </a:solidFill>
              </a:rPr>
              <a:t>зап</a:t>
            </a:r>
            <a:r>
              <a:rPr lang="ru-RU" sz="1400" dirty="0" smtClean="0">
                <a:solidFill>
                  <a:srgbClr val="0070C0"/>
                </a:solidFill>
              </a:rPr>
              <a:t>-</a:t>
            </a:r>
          </a:p>
          <a:p>
            <a:r>
              <a:rPr lang="ru-RU" sz="1400" dirty="0" err="1" smtClean="0">
                <a:solidFill>
                  <a:srgbClr val="0070C0"/>
                </a:solidFill>
              </a:rPr>
              <a:t>равляют</a:t>
            </a:r>
            <a:r>
              <a:rPr lang="ru-RU" sz="1400" dirty="0" smtClean="0">
                <a:solidFill>
                  <a:srgbClr val="0070C0"/>
                </a:solidFill>
              </a:rPr>
              <a:t> растительным маслом или 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сметаной.</a:t>
            </a:r>
          </a:p>
          <a:p>
            <a:endParaRPr lang="ru-RU" sz="1400" dirty="0" smtClean="0"/>
          </a:p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Очень полезно детям на завтрак есть</a:t>
            </a:r>
          </a:p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каши. Они дают много энергии, </a:t>
            </a:r>
          </a:p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легко усваиваются и обладают </a:t>
            </a:r>
            <a:r>
              <a:rPr lang="ru-RU" sz="1400" dirty="0" err="1" smtClean="0">
                <a:solidFill>
                  <a:schemeClr val="accent4">
                    <a:lumMod val="75000"/>
                  </a:schemeClr>
                </a:solidFill>
              </a:rPr>
              <a:t>обвола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-</a:t>
            </a:r>
          </a:p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кивающим действием. Последнее </a:t>
            </a:r>
          </a:p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Очень важно для предупреждения </a:t>
            </a:r>
          </a:p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Заболеваний желудочно-кишечного </a:t>
            </a:r>
          </a:p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тракта (к сожалению </a:t>
            </a:r>
            <a:r>
              <a:rPr lang="ru-RU" sz="1400" dirty="0" err="1" smtClean="0">
                <a:solidFill>
                  <a:schemeClr val="accent4">
                    <a:lumMod val="75000"/>
                  </a:schemeClr>
                </a:solidFill>
              </a:rPr>
              <a:t>распростра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-</a:t>
            </a:r>
          </a:p>
          <a:p>
            <a:r>
              <a:rPr lang="ru-RU" sz="1400" dirty="0" err="1" smtClean="0">
                <a:solidFill>
                  <a:schemeClr val="accent4">
                    <a:lumMod val="75000"/>
                  </a:schemeClr>
                </a:solidFill>
              </a:rPr>
              <a:t>ненных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 среди детей.)</a:t>
            </a:r>
          </a:p>
          <a:p>
            <a:endParaRPr lang="ru-RU" sz="1600" dirty="0" smtClean="0"/>
          </a:p>
        </p:txBody>
      </p:sp>
      <p:sp>
        <p:nvSpPr>
          <p:cNvPr id="19" name="Стрелка вниз 18"/>
          <p:cNvSpPr/>
          <p:nvPr/>
        </p:nvSpPr>
        <p:spPr>
          <a:xfrm>
            <a:off x="2627784" y="2780928"/>
            <a:ext cx="124592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2627784" y="4365104"/>
            <a:ext cx="144016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БУДЬТЕ          ЗДОРОВЫ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</a:rPr>
              <a:t>Питание ребёнка должно быть полноценным и разнообразным, чтобы обеспечивать организм всем необходимым.</a:t>
            </a:r>
          </a:p>
          <a:p>
            <a:r>
              <a:rPr lang="ru-RU" sz="1400" b="1" dirty="0" smtClean="0">
                <a:solidFill>
                  <a:schemeClr val="accent3"/>
                </a:solidFill>
              </a:rPr>
              <a:t>Детям необходимо есть 4-5 раз в день.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Соблюдение режима питания – лучшая      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         профилактика заболеваний органов  пищеварения.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  <p:pic>
        <p:nvPicPr>
          <p:cNvPr id="7" name="Содержимое 6" descr="DSC03140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3645024"/>
            <a:ext cx="1534869" cy="1154218"/>
          </a:xfrm>
        </p:spPr>
      </p:pic>
      <p:pic>
        <p:nvPicPr>
          <p:cNvPr id="8" name="Рисунок 7" descr="DSC0313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5" y="3645024"/>
            <a:ext cx="1584176" cy="1152128"/>
          </a:xfrm>
          <a:prstGeom prst="rect">
            <a:avLst/>
          </a:prstGeom>
        </p:spPr>
      </p:pic>
      <p:pic>
        <p:nvPicPr>
          <p:cNvPr id="9" name="Рисунок 8" descr="DSC0314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4941168"/>
            <a:ext cx="1584176" cy="1112083"/>
          </a:xfrm>
          <a:prstGeom prst="rect">
            <a:avLst/>
          </a:prstGeom>
        </p:spPr>
      </p:pic>
      <p:pic>
        <p:nvPicPr>
          <p:cNvPr id="10" name="Рисунок 9" descr="DSC0314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991502"/>
            <a:ext cx="1584176" cy="11073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08104" y="1484784"/>
            <a:ext cx="3024336" cy="2462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Особое место в рационе питания ребенка  занимают белковые продукты. Они необходимы  организму для роста, для построения новых клеток, для работы мышц и дыхания.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Не менее необходимы также жиры и </a:t>
            </a:r>
            <a:r>
              <a:rPr lang="ru-RU" sz="1400" dirty="0" err="1" smtClean="0">
                <a:solidFill>
                  <a:srgbClr val="FF0000"/>
                </a:solidFill>
              </a:rPr>
              <a:t>углеводы.Это</a:t>
            </a:r>
            <a:r>
              <a:rPr lang="ru-RU" sz="1400" dirty="0" smtClean="0">
                <a:solidFill>
                  <a:srgbClr val="FF0000"/>
                </a:solidFill>
              </a:rPr>
              <a:t> источники энергии, необходимой для всех видов деятельности.</a:t>
            </a:r>
          </a:p>
          <a:p>
            <a:endParaRPr lang="ru-RU" sz="1400" dirty="0"/>
          </a:p>
        </p:txBody>
      </p:sp>
      <p:pic>
        <p:nvPicPr>
          <p:cNvPr id="12" name="Рисунок 11" descr="DSC03189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4005064"/>
            <a:ext cx="3275856" cy="2000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1" y="-83719"/>
            <a:ext cx="9144001" cy="62490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Тема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моей работы: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Продукты разные важны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».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accent2"/>
              </a:solidFill>
              <a:latin typeface="Comic Sans MS" pitchFamily="66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1.Узнать о правильном питании человека.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2.Определить состав веществ в продуктах.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3.Изучить роль белков, жиров и углеводов в сохранении и укреплении здоровья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   человека.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4.Вывести правила правильного питания.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Первоначальная гипотеза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человеку необходимо  много разных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продуктов и блюд, нельзя есть только любимые продукты.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Методы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которые я использовала: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наблюдение (фотографирование, ведение дневника питания);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сравнение;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изучение специальной литературы.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анкетирование одноклассников.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782779"/>
            <a:ext cx="8568952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I.</a:t>
            </a:r>
            <a:r>
              <a:rPr lang="ru-RU" b="1" dirty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школе ввели новый предмет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«В здоровом теле здоровый дух».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Еда нужна нашему организму для жизнедеятельности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всех органов, поэтому важно  есть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правильные продукты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 descr="DSC0315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348880"/>
            <a:ext cx="1800200" cy="1297225"/>
          </a:xfrm>
          <a:prstGeom prst="rect">
            <a:avLst/>
          </a:prstGeom>
        </p:spPr>
      </p:pic>
      <p:pic>
        <p:nvPicPr>
          <p:cNvPr id="5" name="Рисунок 4" descr="DSC0312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07713">
            <a:off x="110371" y="4778545"/>
            <a:ext cx="1512168" cy="987173"/>
          </a:xfrm>
          <a:prstGeom prst="rect">
            <a:avLst/>
          </a:prstGeom>
        </p:spPr>
      </p:pic>
      <p:pic>
        <p:nvPicPr>
          <p:cNvPr id="7" name="Рисунок 6" descr="DSC0317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420888"/>
            <a:ext cx="4320480" cy="2592288"/>
          </a:xfrm>
          <a:prstGeom prst="rect">
            <a:avLst/>
          </a:prstGeom>
        </p:spPr>
      </p:pic>
      <p:pic>
        <p:nvPicPr>
          <p:cNvPr id="8" name="Рисунок 7" descr="DSC03159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4581128"/>
            <a:ext cx="1080133" cy="678316"/>
          </a:xfrm>
          <a:prstGeom prst="rect">
            <a:avLst/>
          </a:prstGeom>
        </p:spPr>
      </p:pic>
      <p:pic>
        <p:nvPicPr>
          <p:cNvPr id="9" name="Рисунок 8" descr="DSC03155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56992">
            <a:off x="1568550" y="5224323"/>
            <a:ext cx="736890" cy="766721"/>
          </a:xfrm>
          <a:prstGeom prst="rect">
            <a:avLst/>
          </a:prstGeom>
        </p:spPr>
      </p:pic>
      <p:pic>
        <p:nvPicPr>
          <p:cNvPr id="10" name="Рисунок 9" descr="DSC03160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645024"/>
            <a:ext cx="952046" cy="886411"/>
          </a:xfrm>
          <a:prstGeom prst="rect">
            <a:avLst/>
          </a:prstGeom>
        </p:spPr>
      </p:pic>
      <p:pic>
        <p:nvPicPr>
          <p:cNvPr id="12" name="Рисунок 11" descr="DSC03161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3717032"/>
            <a:ext cx="1011667" cy="886896"/>
          </a:xfrm>
          <a:prstGeom prst="rect">
            <a:avLst/>
          </a:prstGeom>
        </p:spPr>
      </p:pic>
      <p:pic>
        <p:nvPicPr>
          <p:cNvPr id="13" name="Рисунок 12" descr="DSC03194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420888"/>
            <a:ext cx="1656184" cy="1119478"/>
          </a:xfrm>
          <a:prstGeom prst="rect">
            <a:avLst/>
          </a:prstGeom>
        </p:spPr>
      </p:pic>
      <p:pic>
        <p:nvPicPr>
          <p:cNvPr id="14" name="Рисунок 13" descr="DSC03231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430125"/>
            <a:ext cx="1008112" cy="908408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483768" y="5147924"/>
            <a:ext cx="6660232" cy="16927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Вывод 1: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хочешь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вырасти сильным, здоровым, умным и красивым,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нужно есть полезные продукты.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DSC03209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504" y="4176717"/>
            <a:ext cx="2016224" cy="894069"/>
          </a:xfrm>
          <a:prstGeom prst="rect">
            <a:avLst/>
          </a:prstGeom>
        </p:spPr>
      </p:pic>
      <p:pic>
        <p:nvPicPr>
          <p:cNvPr id="17" name="Рисунок 16" descr="DSC03245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5805264"/>
            <a:ext cx="1835696" cy="845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en-US" sz="2200" dirty="0" smtClean="0">
                <a:solidFill>
                  <a:srgbClr val="7030A0"/>
                </a:solidFill>
              </a:rPr>
              <a:t>II</a:t>
            </a:r>
            <a:r>
              <a:rPr lang="ru-RU" sz="2200" b="1" dirty="0" smtClean="0">
                <a:solidFill>
                  <a:srgbClr val="7030A0"/>
                </a:solidFill>
              </a:rPr>
              <a:t>.Для чего человеку много разных продуктов, разных блюд. 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Я провела анкетирование в классе с целью выяснить ,какие продукты больше всего любят одноклассники. Предпочтения оказались разные.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/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chemeClr val="accent1"/>
                </a:solidFill>
              </a:rPr>
              <a:t>Но нельзя питаться однообразно, организм должен получать разнообразную пищу, насыщенную белками, жирами, углеводами, а также витаминами и минеральными  веществами, так как недостаток каких-либо веществ может привести к заболеваниям</a:t>
            </a:r>
            <a:r>
              <a:rPr lang="ru-RU" sz="2200" dirty="0" smtClean="0">
                <a:solidFill>
                  <a:schemeClr val="accent1"/>
                </a:solidFill>
              </a:rPr>
              <a:t>.              </a:t>
            </a:r>
            <a:r>
              <a:rPr lang="ru-RU" sz="1600" dirty="0" smtClean="0">
                <a:solidFill>
                  <a:schemeClr val="accent1"/>
                </a:solidFill>
              </a:rPr>
              <a:t/>
            </a:r>
            <a:br>
              <a:rPr lang="ru-RU" sz="1600" dirty="0" smtClean="0">
                <a:solidFill>
                  <a:schemeClr val="accent1"/>
                </a:solidFill>
              </a:rPr>
            </a:br>
            <a:r>
              <a:rPr lang="ru-RU" sz="1600" b="1" dirty="0" smtClean="0">
                <a:solidFill>
                  <a:schemeClr val="accent1"/>
                </a:solidFill>
              </a:rPr>
              <a:t> 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DSC03140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5949280"/>
            <a:ext cx="1584176" cy="811752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0" y="3501008"/>
            <a:ext cx="4305672" cy="3240360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endParaRPr lang="ru-RU" b="1" dirty="0" smtClean="0">
              <a:solidFill>
                <a:schemeClr val="accent2"/>
              </a:solidFill>
            </a:endParaRPr>
          </a:p>
        </p:txBody>
      </p:sp>
      <p:pic>
        <p:nvPicPr>
          <p:cNvPr id="9" name="Рисунок 8" descr="DSC0322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4653136"/>
            <a:ext cx="1584176" cy="648072"/>
          </a:xfrm>
          <a:prstGeom prst="rect">
            <a:avLst/>
          </a:prstGeom>
        </p:spPr>
      </p:pic>
      <p:pic>
        <p:nvPicPr>
          <p:cNvPr id="11" name="Рисунок 10" descr="DSC0312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9" y="5445224"/>
            <a:ext cx="1944216" cy="1296144"/>
          </a:xfrm>
          <a:prstGeom prst="rect">
            <a:avLst/>
          </a:prstGeom>
        </p:spPr>
      </p:pic>
      <p:pic>
        <p:nvPicPr>
          <p:cNvPr id="12" name="Рисунок 11" descr="DSC0322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5229200"/>
            <a:ext cx="1584176" cy="789245"/>
          </a:xfrm>
          <a:prstGeom prst="rect">
            <a:avLst/>
          </a:prstGeom>
        </p:spPr>
      </p:pic>
      <p:pic>
        <p:nvPicPr>
          <p:cNvPr id="13" name="Рисунок 12" descr="DSC03183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653136"/>
            <a:ext cx="1956183" cy="792088"/>
          </a:xfrm>
          <a:prstGeom prst="rect">
            <a:avLst/>
          </a:prstGeom>
        </p:spPr>
      </p:pic>
      <p:pic>
        <p:nvPicPr>
          <p:cNvPr id="14" name="Рисунок 13" descr="DSC03283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636912"/>
            <a:ext cx="3528392" cy="20246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3968" y="2996952"/>
            <a:ext cx="46103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Одни продукты дают организму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энергию, чтобы двигаться, хорошо думать,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не уставать(мёд, гречка, геркулес,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изюм, масло)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Другие помогают строить организм и делать его более сильным (творог,  рыба, мясо, яйца, орехи.)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А третьи- фрукты и овощи (ягоды, зелень, капуста, морковь, бананы)-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содержат много витаминов и минеральных веществ, которые помогают организму расти и развиваться.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7416824" cy="28803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4365104"/>
            <a:ext cx="6885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2"/>
                </a:solidFill>
              </a:rPr>
              <a:t>Вывод2:</a:t>
            </a:r>
            <a:r>
              <a:rPr lang="ru-RU" sz="2400" b="1" dirty="0" smtClean="0">
                <a:solidFill>
                  <a:schemeClr val="accent2"/>
                </a:solidFill>
              </a:rPr>
              <a:t>  разные продукты  содержат различное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 количество  минералов, витаминов, белков,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 жиров, углеводов…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5" name="Рисунок 4" descr="DSC032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60648"/>
            <a:ext cx="2736304" cy="1376716"/>
          </a:xfrm>
          <a:prstGeom prst="rect">
            <a:avLst/>
          </a:prstGeom>
        </p:spPr>
      </p:pic>
      <p:pic>
        <p:nvPicPr>
          <p:cNvPr id="6" name="Рисунок 5" descr="DSC0322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92922"/>
            <a:ext cx="2428218" cy="1436589"/>
          </a:xfrm>
          <a:prstGeom prst="rect">
            <a:avLst/>
          </a:prstGeom>
        </p:spPr>
      </p:pic>
      <p:pic>
        <p:nvPicPr>
          <p:cNvPr id="7" name="Рисунок 6" descr="DSC0329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188574"/>
            <a:ext cx="2051720" cy="1368863"/>
          </a:xfrm>
          <a:prstGeom prst="rect">
            <a:avLst/>
          </a:prstGeom>
        </p:spPr>
      </p:pic>
      <p:pic>
        <p:nvPicPr>
          <p:cNvPr id="8" name="Рисунок 7" descr="DSC0323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772816"/>
            <a:ext cx="2204744" cy="1789407"/>
          </a:xfrm>
          <a:prstGeom prst="rect">
            <a:avLst/>
          </a:prstGeom>
        </p:spPr>
      </p:pic>
      <p:pic>
        <p:nvPicPr>
          <p:cNvPr id="9" name="Рисунок 8" descr="DSC03183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485" y="1763420"/>
            <a:ext cx="2088232" cy="1817776"/>
          </a:xfrm>
          <a:prstGeom prst="rect">
            <a:avLst/>
          </a:prstGeom>
        </p:spPr>
      </p:pic>
      <p:pic>
        <p:nvPicPr>
          <p:cNvPr id="10" name="Рисунок 9" descr="DSC03179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780996"/>
            <a:ext cx="2232248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19256" cy="2160240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chemeClr val="accent2"/>
                </a:solidFill>
              </a:rPr>
              <a:t/>
            </a:r>
            <a:br>
              <a:rPr lang="ru-RU" sz="2400" b="1" u="sng" dirty="0" smtClean="0">
                <a:solidFill>
                  <a:schemeClr val="accent2"/>
                </a:solidFill>
              </a:rPr>
            </a:br>
            <a:r>
              <a:rPr lang="ru-RU" sz="3200" b="1" u="sng" dirty="0" smtClean="0">
                <a:solidFill>
                  <a:schemeClr val="accent2"/>
                </a:solidFill>
              </a:rPr>
              <a:t>Углеводы</a:t>
            </a:r>
            <a:r>
              <a:rPr lang="ru-RU" sz="2000" dirty="0" smtClean="0"/>
              <a:t> – </a:t>
            </a:r>
            <a:r>
              <a:rPr lang="ru-RU" sz="1800" b="1" dirty="0" smtClean="0">
                <a:solidFill>
                  <a:srgbClr val="7030A0"/>
                </a:solidFill>
              </a:rPr>
              <a:t>это топливо для производства энергии.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/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Энергия необходима человеку для всех видов деятельности. Человек  тратит энергию, когда спит и  ест, катается на велосипеде и лежит на диване, решает задачи и смотрит телевизор.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Больше всего энергии тратится на движение и работу мышц.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Много углеводов в картофеле, макаронах, рисе, хлебе.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endParaRPr lang="ru-RU" sz="18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DSC0312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212976"/>
            <a:ext cx="2520280" cy="2166193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1628784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5314275"/>
            <a:ext cx="8928992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SC0318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3212976"/>
            <a:ext cx="2570778" cy="2175143"/>
          </a:xfrm>
          <a:prstGeom prst="rect">
            <a:avLst/>
          </a:prstGeom>
        </p:spPr>
      </p:pic>
      <p:pic>
        <p:nvPicPr>
          <p:cNvPr id="8" name="Рисунок 7" descr="DSC0314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212976"/>
            <a:ext cx="2448272" cy="2162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2029618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chemeClr val="accent2"/>
                </a:solidFill>
              </a:rPr>
              <a:t>Белки</a:t>
            </a:r>
            <a:r>
              <a:rPr lang="ru-RU" sz="2800" dirty="0" smtClean="0">
                <a:solidFill>
                  <a:schemeClr val="accent2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– </a:t>
            </a:r>
            <a:r>
              <a:rPr lang="ru-RU" sz="2000" b="1" dirty="0" smtClean="0">
                <a:solidFill>
                  <a:srgbClr val="7030A0"/>
                </a:solidFill>
              </a:rPr>
              <a:t>необходимы организму для роста и восстановления тканей, для построения новых клеток ,для работы мышц и для дыхания .Ещё белки защищают наш организм от инфекций. 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DSC0314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348880"/>
            <a:ext cx="3240360" cy="1872208"/>
          </a:xfrm>
          <a:prstGeom prst="rect">
            <a:avLst/>
          </a:prstGeom>
        </p:spPr>
      </p:pic>
      <p:pic>
        <p:nvPicPr>
          <p:cNvPr id="4" name="Рисунок 3" descr="DSC0314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708920"/>
            <a:ext cx="4968552" cy="1942105"/>
          </a:xfrm>
          <a:prstGeom prst="rect">
            <a:avLst/>
          </a:prstGeom>
        </p:spPr>
      </p:pic>
      <p:pic>
        <p:nvPicPr>
          <p:cNvPr id="5" name="Рисунок 4" descr="DSC0322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589240"/>
            <a:ext cx="1368152" cy="1138935"/>
          </a:xfrm>
          <a:prstGeom prst="rect">
            <a:avLst/>
          </a:prstGeom>
        </p:spPr>
      </p:pic>
      <p:pic>
        <p:nvPicPr>
          <p:cNvPr id="6" name="Рисунок 5" descr="DSC0323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5661248"/>
            <a:ext cx="1443671" cy="1080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0800000" flipV="1">
            <a:off x="4427984" y="215318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Белковый круг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 descr="DSC0317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293096"/>
            <a:ext cx="1495635" cy="1224136"/>
          </a:xfrm>
          <a:prstGeom prst="rect">
            <a:avLst/>
          </a:prstGeom>
        </p:spPr>
      </p:pic>
      <p:pic>
        <p:nvPicPr>
          <p:cNvPr id="11" name="Рисунок 10" descr="DSC03175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4293096"/>
            <a:ext cx="1601590" cy="122413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563888" y="4869160"/>
            <a:ext cx="5400600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Важно. чтобы с   пищей мы получали достаточное количество белка. Особое значение это имеет в тот период ,когда человек растёт. Ребенку моего возраста требуется около 90 граммов белка в день.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216024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b="1" u="sng" dirty="0" smtClean="0">
                <a:solidFill>
                  <a:schemeClr val="accent2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solidFill>
                  <a:schemeClr val="accent2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chemeClr val="accent2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Жиры</a:t>
            </a:r>
            <a:r>
              <a:rPr lang="ru-RU" sz="2400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  </a:t>
            </a:r>
            <a:r>
              <a:rPr lang="ru-RU" sz="20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относятся к основным питательным веществам и являются обязательной частью рационального питания.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Жиры – источник энергии, которая необходима нашему  организму</a:t>
            </a:r>
            <a:br>
              <a:rPr lang="ru-RU" sz="20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нормального функционирования: </a:t>
            </a:r>
            <a:br>
              <a:rPr lang="ru-RU" sz="20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зрения, роста, работы нервной системы.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SC0314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564904"/>
            <a:ext cx="2884990" cy="3284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1960" y="3789040"/>
            <a:ext cx="49320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В день необходимо получать около 80-90 граммов жиров. 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Жиры делятся на животные и растительные: и </a:t>
            </a:r>
            <a:r>
              <a:rPr lang="ru-RU" sz="2000" b="1" dirty="0" err="1" smtClean="0">
                <a:solidFill>
                  <a:srgbClr val="7030A0"/>
                </a:solidFill>
              </a:rPr>
              <a:t>те,и</a:t>
            </a:r>
            <a:r>
              <a:rPr lang="ru-RU" sz="2000" b="1" dirty="0" smtClean="0">
                <a:solidFill>
                  <a:srgbClr val="7030A0"/>
                </a:solidFill>
              </a:rPr>
              <a:t> другие нужны организму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0" y="334684"/>
            <a:ext cx="9144000" cy="53245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витамины и минеральные вещества</a:t>
            </a:r>
            <a:r>
              <a:rPr kumimoji="0" lang="ru-RU" sz="4000" b="0" i="0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Человеку требуется около 20 витаминов, поддерживающих работоспособность 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устойчивость к заболеваниям.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пищей мы получаем различные минеральные вещества: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железо, </a:t>
            </a: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йод,фосфор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фтор, </a:t>
            </a: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кальций,калий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другие. Все они нужны нашему организму для нормальной работы, роста и развития.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104073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996952"/>
            <a:ext cx="3816424" cy="1206804"/>
          </a:xfrm>
          <a:prstGeom prst="rect">
            <a:avLst/>
          </a:prstGeom>
        </p:spPr>
      </p:pic>
      <p:pic>
        <p:nvPicPr>
          <p:cNvPr id="8" name="Рисунок 7" descr="DSC0312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149080"/>
            <a:ext cx="3816424" cy="936104"/>
          </a:xfrm>
          <a:prstGeom prst="rect">
            <a:avLst/>
          </a:prstGeom>
        </p:spPr>
      </p:pic>
      <p:pic>
        <p:nvPicPr>
          <p:cNvPr id="9" name="Рисунок 8" descr="DSC0313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085184"/>
            <a:ext cx="3816424" cy="1080120"/>
          </a:xfrm>
          <a:prstGeom prst="rect">
            <a:avLst/>
          </a:prstGeom>
        </p:spPr>
      </p:pic>
      <p:pic>
        <p:nvPicPr>
          <p:cNvPr id="10" name="Рисунок 9" descr="DSC0322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996952"/>
            <a:ext cx="4360762" cy="3145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698</TotalTime>
  <Words>843</Words>
  <Application>Microsoft Office PowerPoint</Application>
  <PresentationFormat>Экран (4:3)</PresentationFormat>
  <Paragraphs>128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Comic Sans MS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         II.Для чего человеку много разных продуктов, разных блюд.  Я провела анкетирование в классе с целью выяснить ,какие продукты больше всего любят одноклассники. Предпочтения оказались разные.  Но нельзя питаться однообразно, организм должен получать разнообразную пищу, насыщенную белками, жирами, углеводами, а также витаминами и минеральными  веществами, так как недостаток каких-либо веществ может привести к заболеваниям.                     </vt:lpstr>
      <vt:lpstr>.</vt:lpstr>
      <vt:lpstr> Углеводы – это топливо для производства энергии.  Энергия необходима человеку для всех видов деятельности. Человек  тратит энергию, когда спит и  ест, катается на велосипеде и лежит на диване, решает задачи и смотрит телевизор. Больше всего энергии тратится на движение и работу мышц. Много углеводов в картофеле, макаронах, рисе, хлебе. </vt:lpstr>
      <vt:lpstr>Белки – необходимы организму для роста и восстановления тканей, для построения новых клеток ,для работы мышц и для дыхания .Ещё белки защищают наш организм от инфекций.   </vt:lpstr>
      <vt:lpstr> Жиры –   относятся к основным питательным веществам и являются обязательной частью рационального питания.  Жиры – источник энергии, которая необходима нашему  организму для нормального функционирования:  для зрения, роста, работы нервной системы.  </vt:lpstr>
      <vt:lpstr>Презентация PowerPoint</vt:lpstr>
      <vt:lpstr>Например недостаток железа в  организме становится причиной слабости, быстрой утомляемости, организм хуже сопротивляется болезням. Очень много железа в говядине, печени, зелёных яблоках, яйцах. Кальций входит в состав костей  скелета человека  и  придаёт им прочность, также кальций нужен нашим  зубам. Очень  много кальция в сыре, твороге, молочных продуктах, поэтому их нужно есть обязательно. </vt:lpstr>
      <vt:lpstr>Презентация PowerPoint</vt:lpstr>
      <vt:lpstr>При выборе продуктов помните  простые правила, которые отражены  в «Пирамиде» здорового питания.</vt:lpstr>
      <vt:lpstr>Презентация PowerPoint</vt:lpstr>
      <vt:lpstr>СПАСИБО ЗА ВНИМАНИЕ! ПИТАЙТЕСЬ ПРАВИЛЬНО И БУДЬТЕ ЗДОРОВЫ!!!</vt:lpstr>
      <vt:lpstr>                                                                       ПАМЯТКА   ДЛЯ   РОДИТЕЛЕЙ.                                                                        ПРАВИЛЬНОЕ ПИТАНИЕ                                                                          ВАШЕГО РЕБЁНКА.</vt:lpstr>
      <vt:lpstr>         БУДЬТЕ          ЗДОРОВЫ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TernovyhTV</cp:lastModifiedBy>
  <cp:revision>115</cp:revision>
  <dcterms:created xsi:type="dcterms:W3CDTF">2014-01-15T14:24:51Z</dcterms:created>
  <dcterms:modified xsi:type="dcterms:W3CDTF">2014-05-20T07:59:52Z</dcterms:modified>
</cp:coreProperties>
</file>