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sldIdLst>
    <p:sldId id="256" r:id="rId3"/>
    <p:sldId id="266" r:id="rId4"/>
    <p:sldId id="280" r:id="rId5"/>
    <p:sldId id="271" r:id="rId6"/>
    <p:sldId id="269" r:id="rId7"/>
    <p:sldId id="274" r:id="rId8"/>
    <p:sldId id="276" r:id="rId9"/>
    <p:sldId id="278" r:id="rId10"/>
    <p:sldId id="259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CECDCD0-ED0B-453D-B6A5-FE479D188B1C}">
          <p14:sldIdLst>
            <p14:sldId id="256"/>
            <p14:sldId id="266"/>
            <p14:sldId id="280"/>
            <p14:sldId id="271"/>
            <p14:sldId id="269"/>
            <p14:sldId id="274"/>
            <p14:sldId id="276"/>
            <p14:sldId id="278"/>
            <p14:sldId id="259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4" autoAdjust="0"/>
    <p:restoredTop sz="94615" autoAdjust="0"/>
  </p:normalViewPr>
  <p:slideViewPr>
    <p:cSldViewPr>
      <p:cViewPr varScale="1">
        <p:scale>
          <a:sx n="101" d="100"/>
          <a:sy n="101" d="100"/>
        </p:scale>
        <p:origin x="-10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4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4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85784" y="-285776"/>
            <a:ext cx="8858312" cy="335758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«Дизайн-оформление </a:t>
            </a:r>
            <a:br>
              <a:rPr lang="ru-RU" sz="3600" b="1" dirty="0" smtClean="0">
                <a:solidFill>
                  <a:srgbClr val="000099"/>
                </a:solidFill>
              </a:rPr>
            </a:br>
            <a:r>
              <a:rPr lang="ru-RU" sz="3600" b="1" dirty="0" smtClean="0">
                <a:solidFill>
                  <a:srgbClr val="000099"/>
                </a:solidFill>
              </a:rPr>
              <a:t> школьной  столовой»</a:t>
            </a:r>
            <a:endParaRPr lang="ru-RU" sz="3600" dirty="0"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2786058"/>
            <a:ext cx="5357850" cy="157163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u="sng" dirty="0" smtClean="0">
                <a:solidFill>
                  <a:schemeClr val="tx1"/>
                </a:solidFill>
              </a:rPr>
              <a:t>Авторы проекта: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Колобова Александра, Рязанова Юлия</a:t>
            </a:r>
            <a:r>
              <a:rPr lang="ru-RU" sz="2000" dirty="0" smtClean="0">
                <a:solidFill>
                  <a:schemeClr val="tx1"/>
                </a:solidFill>
              </a:rPr>
              <a:t>, учащиеся 11 а класса  СОШ №18 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 </a:t>
            </a:r>
          </a:p>
          <a:p>
            <a:r>
              <a:rPr lang="ru-RU" sz="2000" b="1" u="sng" dirty="0" smtClean="0">
                <a:solidFill>
                  <a:schemeClr val="tx1"/>
                </a:solidFill>
              </a:rPr>
              <a:t>Руководители проекта</a:t>
            </a:r>
            <a:r>
              <a:rPr lang="ru-RU" sz="2000" b="1" dirty="0" smtClean="0">
                <a:solidFill>
                  <a:schemeClr val="tx1"/>
                </a:solidFill>
              </a:rPr>
              <a:t>: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Мартынюк Ольга Валентиновна, учитель искусства и МХК, </a:t>
            </a:r>
            <a:r>
              <a:rPr lang="ru-RU" sz="2000" dirty="0" err="1" smtClean="0">
                <a:solidFill>
                  <a:schemeClr val="tx1"/>
                </a:solidFill>
              </a:rPr>
              <a:t>Чупрынина</a:t>
            </a:r>
            <a:r>
              <a:rPr lang="ru-RU" sz="2000" dirty="0" smtClean="0">
                <a:solidFill>
                  <a:schemeClr val="tx1"/>
                </a:solidFill>
              </a:rPr>
              <a:t> Ольга Николаевна, учитель информатики и музыки, </a:t>
            </a:r>
            <a:r>
              <a:rPr lang="ru-RU" sz="2000" dirty="0" err="1" smtClean="0">
                <a:solidFill>
                  <a:schemeClr val="tx1"/>
                </a:solidFill>
              </a:rPr>
              <a:t>Кирсова</a:t>
            </a:r>
            <a:r>
              <a:rPr lang="ru-RU" sz="2000" dirty="0" smtClean="0">
                <a:solidFill>
                  <a:schemeClr val="tx1"/>
                </a:solidFill>
              </a:rPr>
              <a:t> Анастасия Федоровна, учитель русского языка и литературы.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9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072362" cy="164307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</a:rPr>
              <a:t>ВЫВОДЫ: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11256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smtClean="0"/>
              <a:t>	В </a:t>
            </a:r>
            <a:r>
              <a:rPr lang="ru-RU" b="1" dirty="0" smtClean="0"/>
              <a:t>комплексе  наш проект образует единую концепцию культуры эстетического оформления столовой; направлен на исключительную функциональность, безопасность и соответствие санитарно-гигиеническим требованиям. Единый стиль оформления, общая цветовая гамма объединяет зоны зала столовой. Декоративность интерьеру придает орнамент, отделяющий его элементы. Художественные фрагменты оформления выполняются  с помощью компьютерной  печати на легких конструкциях из пластика.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000099"/>
                </a:solidFill>
              </a:rPr>
              <a:t>                   Цель и задачи проекта</a:t>
            </a:r>
            <a:endParaRPr lang="ru-RU" sz="3600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136904" cy="561662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6200" b="1" dirty="0" smtClean="0"/>
              <a:t>     </a:t>
            </a:r>
            <a:r>
              <a:rPr lang="ru-RU" sz="6200" b="1" dirty="0" smtClean="0">
                <a:solidFill>
                  <a:srgbClr val="CC0099"/>
                </a:solidFill>
              </a:rPr>
              <a:t>Цель:</a:t>
            </a:r>
            <a:r>
              <a:rPr lang="ru-RU" sz="4500" b="1" dirty="0" smtClean="0"/>
              <a:t/>
            </a:r>
            <a:br>
              <a:rPr lang="ru-RU" sz="4500" b="1" dirty="0" smtClean="0"/>
            </a:br>
            <a:r>
              <a:rPr lang="ru-RU" sz="4500" b="1" dirty="0" smtClean="0"/>
              <a:t>Оформление школьной столовой на основе принципов безопасности, эргономичности, технологичности и эстетики.</a:t>
            </a:r>
            <a:br>
              <a:rPr lang="ru-RU" sz="4500" b="1" dirty="0" smtClean="0"/>
            </a:br>
            <a:endParaRPr lang="ru-RU" sz="4500" b="1" dirty="0" smtClean="0"/>
          </a:p>
          <a:p>
            <a:pPr algn="just">
              <a:buNone/>
            </a:pPr>
            <a:r>
              <a:rPr lang="ru-RU" sz="4500" b="1" dirty="0">
                <a:solidFill>
                  <a:srgbClr val="CC0099"/>
                </a:solidFill>
              </a:rPr>
              <a:t>	</a:t>
            </a:r>
            <a:r>
              <a:rPr lang="ru-RU" sz="6000" b="1" dirty="0" smtClean="0">
                <a:solidFill>
                  <a:srgbClr val="CC0099"/>
                </a:solidFill>
              </a:rPr>
              <a:t>Задачи:</a:t>
            </a:r>
            <a:r>
              <a:rPr lang="ru-RU" sz="4500" b="1" dirty="0" smtClean="0"/>
              <a:t/>
            </a:r>
            <a:br>
              <a:rPr lang="ru-RU" sz="4500" b="1" dirty="0" smtClean="0"/>
            </a:br>
            <a:r>
              <a:rPr lang="ru-RU" sz="4500" b="1" dirty="0" smtClean="0"/>
              <a:t>1. Активизация родительской и ученической общественности для совместной проектной деятельности по эстетическому оформлению столовой</a:t>
            </a:r>
            <a:r>
              <a:rPr lang="ru-RU" sz="4500" b="1" dirty="0" smtClean="0"/>
              <a:t>;</a:t>
            </a:r>
          </a:p>
          <a:p>
            <a:pPr algn="just">
              <a:buNone/>
            </a:pPr>
            <a:r>
              <a:rPr lang="ru-RU" sz="4500" b="1" dirty="0" smtClean="0"/>
              <a:t/>
            </a:r>
            <a:br>
              <a:rPr lang="ru-RU" sz="4500" b="1" dirty="0" smtClean="0"/>
            </a:br>
            <a:r>
              <a:rPr lang="ru-RU" sz="4500" b="1" dirty="0" smtClean="0"/>
              <a:t>2</a:t>
            </a:r>
            <a:r>
              <a:rPr lang="ru-RU" sz="4500" b="1" dirty="0" smtClean="0"/>
              <a:t>. Изучение влияния визуальной среды столовой на формирование культуры питания и психологический комфорт; </a:t>
            </a:r>
            <a:endParaRPr lang="ru-RU" sz="4500" b="1" dirty="0" smtClean="0"/>
          </a:p>
          <a:p>
            <a:pPr algn="just">
              <a:buNone/>
            </a:pPr>
            <a:r>
              <a:rPr lang="ru-RU" sz="4500" b="1" dirty="0" smtClean="0"/>
              <a:t/>
            </a:r>
            <a:br>
              <a:rPr lang="ru-RU" sz="4500" b="1" dirty="0" smtClean="0"/>
            </a:br>
            <a:r>
              <a:rPr lang="ru-RU" sz="4500" b="1" dirty="0" smtClean="0"/>
              <a:t>3. Проведение социометрических исследований отношения учащихся к разработке и внедрению дизайн - проекта </a:t>
            </a:r>
            <a:r>
              <a:rPr lang="ru-RU" sz="4500" b="1" dirty="0" smtClean="0"/>
              <a:t> эстетического оформления </a:t>
            </a:r>
            <a:r>
              <a:rPr lang="ru-RU" sz="4500" b="1" dirty="0" smtClean="0"/>
              <a:t>школьной столовой; </a:t>
            </a:r>
            <a:endParaRPr lang="ru-RU" sz="4500" b="1" dirty="0" smtClean="0"/>
          </a:p>
          <a:p>
            <a:pPr algn="just">
              <a:buNone/>
            </a:pPr>
            <a:r>
              <a:rPr lang="ru-RU" sz="4500" b="1" dirty="0" smtClean="0"/>
              <a:t/>
            </a:r>
            <a:br>
              <a:rPr lang="ru-RU" sz="4500" b="1" dirty="0" smtClean="0"/>
            </a:br>
            <a:r>
              <a:rPr lang="ru-RU" sz="4500" b="1" dirty="0" smtClean="0"/>
              <a:t>4. </a:t>
            </a:r>
            <a:r>
              <a:rPr lang="ru-RU" sz="4500" b="1" dirty="0" smtClean="0"/>
              <a:t>Организация широкого обсуждения дизайн – проектов по эстетическому оформлению </a:t>
            </a:r>
            <a:r>
              <a:rPr lang="ru-RU" sz="4500" b="1" dirty="0" smtClean="0"/>
              <a:t>школьной столовой</a:t>
            </a:r>
            <a:r>
              <a:rPr lang="ru-RU" sz="4500" b="1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Дизайн  обеденной  зоны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7929618" cy="259228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Большое значение при оформлении интерьера </a:t>
            </a:r>
            <a:r>
              <a:rPr lang="ru-RU" sz="2400" b="1" dirty="0" smtClean="0"/>
              <a:t>столовой </a:t>
            </a:r>
            <a:r>
              <a:rPr lang="ru-RU" sz="2400" b="1" dirty="0" smtClean="0"/>
              <a:t>уделяется подбору цветовой гаммы.</a:t>
            </a:r>
          </a:p>
          <a:p>
            <a:r>
              <a:rPr lang="ru-RU" sz="2400" b="1" dirty="0" smtClean="0"/>
              <a:t>В помещении столовой предполагается выделить несколько зон : детская (для учеников 1-5 классов), подростковая (6- 8 классы), старшая  (9-11 классы), учительская.</a:t>
            </a:r>
            <a:endParaRPr lang="ru-RU" sz="2400" b="1" dirty="0"/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8143900" y="6143644"/>
            <a:ext cx="285752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C:\Documents and Settings\Ученик!\Рабочий стол\столовая2\2012-01-12 09.17.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645024"/>
            <a:ext cx="4030738" cy="2953937"/>
          </a:xfrm>
          <a:prstGeom prst="rect">
            <a:avLst/>
          </a:prstGeom>
          <a:noFill/>
        </p:spPr>
      </p:pic>
      <p:pic>
        <p:nvPicPr>
          <p:cNvPr id="1026" name="Picture 2" descr="C:\Documents and Settings\Ученик!\Рабочий стол\Новая папка\Приложения\посуда\2012-01-18 12.34.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573016"/>
            <a:ext cx="3105215" cy="3071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71480"/>
            <a:ext cx="3744416" cy="14287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Зона для младших школьников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dirty="0"/>
          </a:p>
        </p:txBody>
      </p:sp>
      <p:pic>
        <p:nvPicPr>
          <p:cNvPr id="1026" name="Picture 2" descr="C:\Documents and Settings\Ученик\Рабочий стол\столовая JPJ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2132856"/>
            <a:ext cx="3888432" cy="4311673"/>
          </a:xfrm>
          <a:prstGeom prst="rect">
            <a:avLst/>
          </a:prstGeom>
          <a:noFill/>
        </p:spPr>
      </p:pic>
      <p:pic>
        <p:nvPicPr>
          <p:cNvPr id="5" name="Picture 2" descr="C:\Documents and Settings\Ученик\Рабочий стол\столовая JPJ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0648"/>
            <a:ext cx="4824536" cy="40770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4048" y="4721662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Подростковая  зона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990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Зона для старшеклассников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dirty="0"/>
          </a:p>
        </p:txBody>
      </p:sp>
      <p:pic>
        <p:nvPicPr>
          <p:cNvPr id="3075" name="Picture 3" descr="C:\Documents and Settings\Ученик\Рабочий стол\столовая JPJ\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717032" cy="3929013"/>
          </a:xfrm>
          <a:prstGeom prst="rect">
            <a:avLst/>
          </a:prstGeom>
          <a:noFill/>
        </p:spPr>
      </p:pic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8143900" y="6143644"/>
            <a:ext cx="285752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Documents and Settings\Ученик!\Рабочий стол\Новая папка\Приложение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492896"/>
            <a:ext cx="4608512" cy="390366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5334398"/>
            <a:ext cx="3600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mbria"/>
                <a:ea typeface="+mj-ea"/>
                <a:cs typeface="+mj-cs"/>
              </a:rPr>
              <a:t>Учительская зона</a:t>
            </a:r>
            <a:br>
              <a:rPr lang="ru-RU" sz="2800" b="1" dirty="0" smtClean="0">
                <a:solidFill>
                  <a:srgbClr val="FF0000"/>
                </a:solidFill>
                <a:latin typeface="Cambria"/>
                <a:ea typeface="+mj-ea"/>
                <a:cs typeface="+mj-cs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1124744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7030A0"/>
                </a:solidFill>
              </a:rPr>
              <a:t>Посуда  для  сервировки стола</a:t>
            </a:r>
            <a:endParaRPr lang="ru-RU" sz="35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5220072" cy="5805264"/>
          </a:xfrm>
        </p:spPr>
        <p:txBody>
          <a:bodyPr>
            <a:normAutofit fontScale="77500" lnSpcReduction="20000"/>
          </a:bodyPr>
          <a:lstStyle/>
          <a:p>
            <a:r>
              <a:rPr lang="ru-RU" sz="3300" b="1" dirty="0" smtClean="0"/>
              <a:t>В ходе работы над проектом была исследована и проблема влияния цвета и формы посуды на  аппетит человека. </a:t>
            </a:r>
          </a:p>
          <a:p>
            <a:r>
              <a:rPr lang="ru-RU" sz="3300" b="1" dirty="0" smtClean="0"/>
              <a:t>Посуда </a:t>
            </a:r>
            <a:r>
              <a:rPr lang="ru-RU" sz="3300" b="1" u="sng" dirty="0" smtClean="0"/>
              <a:t>белого цвета </a:t>
            </a:r>
            <a:r>
              <a:rPr lang="ru-RU" sz="3300" b="1" dirty="0" smtClean="0"/>
              <a:t>отлично подходит для школьной столовой. Она вернет вам жизненные силы, прибавит энергии, избавит от остатков сна. </a:t>
            </a:r>
          </a:p>
          <a:p>
            <a:r>
              <a:rPr lang="ru-RU" b="1" dirty="0" smtClean="0"/>
              <a:t>Незатейливая круглая тарелка оградит вашу еду от негативной энергии, </a:t>
            </a:r>
            <a:r>
              <a:rPr lang="ru-RU" b="1" dirty="0" smtClean="0"/>
              <a:t>придаст </a:t>
            </a:r>
            <a:r>
              <a:rPr lang="ru-RU" b="1" dirty="0" smtClean="0"/>
              <a:t>смелости. </a:t>
            </a:r>
          </a:p>
          <a:p>
            <a:pPr>
              <a:buNone/>
            </a:pPr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Именно такая  посуда и используется в нашей столовой.</a:t>
            </a:r>
          </a:p>
          <a:p>
            <a:endParaRPr lang="ru-RU" dirty="0"/>
          </a:p>
        </p:txBody>
      </p:sp>
      <p:pic>
        <p:nvPicPr>
          <p:cNvPr id="6" name="Picture 3" descr="C:\Documents and Settings\Ученик!\Рабочий стол\посуда\2012-01-18 12.30.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72816"/>
            <a:ext cx="381642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7030A0"/>
                </a:solidFill>
              </a:rPr>
              <a:t>Классическая  музыка  и  её  влияние  на  вкус  еды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857364"/>
            <a:ext cx="7843870" cy="39909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Классическая музыка благотворно влияет на вкусовые качества продуктов.</a:t>
            </a:r>
          </a:p>
          <a:p>
            <a:pPr algn="just"/>
            <a:r>
              <a:rPr lang="ru-RU" b="1" dirty="0" smtClean="0"/>
              <a:t>Во время приема пищи мы рекомендуем использовать музыкальные фрагменты из произведений Моцарта, Чайковского, </a:t>
            </a:r>
            <a:r>
              <a:rPr lang="ru-RU" b="1" dirty="0" err="1" smtClean="0"/>
              <a:t>Вивальди</a:t>
            </a:r>
            <a:r>
              <a:rPr lang="ru-RU" b="1" dirty="0" smtClean="0"/>
              <a:t> и других композиторов; сочетание  звуков отдельных элементов живой природы: голоса птиц, шум воды (море, река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7030A0"/>
                </a:solidFill>
              </a:rPr>
              <a:t>Влияние живописи на эстетическое восприятие человека </a:t>
            </a:r>
            <a:endParaRPr lang="ru-RU" sz="35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b="1" dirty="0" smtClean="0"/>
              <a:t>С экрана телевизора мы предлагаем демонстрировать  репродукции картин известных русских художников  с изображением пейзажей, что  безусловно, будет  оказывать  воздействие на состояние человека, создавая ощущение покоя и комфорта, что будет способствовать релаксации школьников, снимать психологическую нагрузку.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104456" cy="64807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Б.М.Кустодиев </a:t>
            </a:r>
            <a:r>
              <a:rPr lang="ru-RU" sz="2800" dirty="0" smtClean="0">
                <a:solidFill>
                  <a:srgbClr val="000099"/>
                </a:solidFill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</a:rPr>
              <a:t>«Сенокос»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573015"/>
            <a:ext cx="3528392" cy="86409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b="1" dirty="0" smtClean="0">
                <a:solidFill>
                  <a:srgbClr val="000099"/>
                </a:solidFill>
              </a:rPr>
              <a:t>И.И.Шишкин  «Корабельная роща»</a:t>
            </a:r>
            <a:endParaRPr lang="ru-RU" sz="3100" dirty="0" smtClean="0"/>
          </a:p>
          <a:p>
            <a:endParaRPr lang="ru-RU" dirty="0"/>
          </a:p>
        </p:txBody>
      </p:sp>
      <p:sp>
        <p:nvSpPr>
          <p:cNvPr id="5" name="Стрелка вверх 4">
            <a:hlinkClick r:id="rId2" action="ppaction://hlinksldjump"/>
          </p:cNvPr>
          <p:cNvSpPr/>
          <p:nvPr/>
        </p:nvSpPr>
        <p:spPr>
          <a:xfrm>
            <a:off x="8143900" y="6143644"/>
            <a:ext cx="285752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weks\Desktop\Проект\Левитан Мар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4032448" cy="277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76056" y="332656"/>
            <a:ext cx="3744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И.И.Левитан  «Март»</a:t>
            </a:r>
            <a:endParaRPr lang="ru-RU" sz="2400" dirty="0"/>
          </a:p>
        </p:txBody>
      </p:sp>
      <p:pic>
        <p:nvPicPr>
          <p:cNvPr id="8" name="Picture 2" descr="C:\Users\weks\Desktop\Проект\Без имени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744416" cy="275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weks\Desktop\Проект\Шишкин Корабельная рощ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54832"/>
            <a:ext cx="3888433" cy="250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weks\Desktop\Проект\Шишкин Лесные дал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38164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44008" y="3573017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И.И.Шишкин 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                      «Лесные дали»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3300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1048</TotalTime>
  <Words>301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2_Начальная</vt:lpstr>
      <vt:lpstr>Тема Office</vt:lpstr>
      <vt:lpstr>«Дизайн-оформление   школьной  столовой»</vt:lpstr>
      <vt:lpstr>                   Цель и задачи проекта</vt:lpstr>
      <vt:lpstr>Дизайн  обеденной  зоны</vt:lpstr>
      <vt:lpstr>Зона для младших школьников </vt:lpstr>
      <vt:lpstr>   Зона для старшеклассников </vt:lpstr>
      <vt:lpstr>Посуда  для  сервировки стола</vt:lpstr>
      <vt:lpstr>Классическая  музыка  и  её  влияние  на  вкус  еды. </vt:lpstr>
      <vt:lpstr>Влияние живописи на эстетическое восприятие человека </vt:lpstr>
      <vt:lpstr>Б.М.Кустодиев  «Сенокос»</vt:lpstr>
      <vt:lpstr>ВЫВОДЫ: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Дизайн-оформление  школьной  столовой </dc:title>
  <dc:creator>weks</dc:creator>
  <cp:lastModifiedBy>Белоусова Татьяна Николаевна</cp:lastModifiedBy>
  <cp:revision>92</cp:revision>
  <dcterms:created xsi:type="dcterms:W3CDTF">2012-01-15T19:43:02Z</dcterms:created>
  <dcterms:modified xsi:type="dcterms:W3CDTF">2013-02-15T12:28:14Z</dcterms:modified>
</cp:coreProperties>
</file>