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310" r:id="rId3"/>
    <p:sldId id="277" r:id="rId4"/>
    <p:sldId id="258" r:id="rId5"/>
    <p:sldId id="318" r:id="rId6"/>
    <p:sldId id="314" r:id="rId7"/>
    <p:sldId id="294" r:id="rId8"/>
    <p:sldId id="267" r:id="rId9"/>
    <p:sldId id="311" r:id="rId10"/>
    <p:sldId id="316" r:id="rId11"/>
    <p:sldId id="264"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99FF99"/>
    <a:srgbClr val="66FF33"/>
    <a:srgbClr val="003300"/>
    <a:srgbClr val="CC00CC"/>
    <a:srgbClr val="FF9999"/>
    <a:srgbClr val="FF3399"/>
    <a:srgbClr val="FFFF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8530" autoAdjust="0"/>
  </p:normalViewPr>
  <p:slideViewPr>
    <p:cSldViewPr>
      <p:cViewPr>
        <p:scale>
          <a:sx n="78" d="100"/>
          <a:sy n="78" d="100"/>
        </p:scale>
        <p:origin x="-90" y="-486"/>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201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772321593897055E-2"/>
          <c:y val="4.8862310753350666E-2"/>
          <c:w val="0.63602747842832308"/>
          <c:h val="0.54901507155770579"/>
        </c:manualLayout>
      </c:layout>
      <c:barChart>
        <c:barDir val="col"/>
        <c:grouping val="clustered"/>
        <c:varyColors val="0"/>
        <c:ser>
          <c:idx val="0"/>
          <c:order val="0"/>
          <c:tx>
            <c:strRef>
              <c:f>Лист1!$B$1</c:f>
              <c:strCache>
                <c:ptCount val="1"/>
                <c:pt idx="0">
                  <c:v>нравится</c:v>
                </c:pt>
              </c:strCache>
            </c:strRef>
          </c:tx>
          <c:invertIfNegative val="0"/>
          <c:cat>
            <c:strRef>
              <c:f>Лист1!$A$2</c:f>
              <c:strCache>
                <c:ptCount val="1"/>
                <c:pt idx="0">
                  <c:v>оценка столовой</c:v>
                </c:pt>
              </c:strCache>
            </c:strRef>
          </c:cat>
          <c:val>
            <c:numRef>
              <c:f>Лист1!$B$2</c:f>
              <c:numCache>
                <c:formatCode>0%</c:formatCode>
                <c:ptCount val="1"/>
                <c:pt idx="0">
                  <c:v>0.84</c:v>
                </c:pt>
              </c:numCache>
            </c:numRef>
          </c:val>
        </c:ser>
        <c:ser>
          <c:idx val="1"/>
          <c:order val="1"/>
          <c:tx>
            <c:strRef>
              <c:f>Лист1!$C$1</c:f>
              <c:strCache>
                <c:ptCount val="1"/>
                <c:pt idx="0">
                  <c:v>не нравится</c:v>
                </c:pt>
              </c:strCache>
            </c:strRef>
          </c:tx>
          <c:invertIfNegative val="0"/>
          <c:cat>
            <c:strRef>
              <c:f>Лист1!$A$2</c:f>
              <c:strCache>
                <c:ptCount val="1"/>
                <c:pt idx="0">
                  <c:v>оценка столовой</c:v>
                </c:pt>
              </c:strCache>
            </c:strRef>
          </c:cat>
          <c:val>
            <c:numRef>
              <c:f>Лист1!$C$2</c:f>
              <c:numCache>
                <c:formatCode>0%</c:formatCode>
                <c:ptCount val="1"/>
                <c:pt idx="0">
                  <c:v>0.15</c:v>
                </c:pt>
              </c:numCache>
            </c:numRef>
          </c:val>
        </c:ser>
        <c:ser>
          <c:idx val="2"/>
          <c:order val="2"/>
          <c:tx>
            <c:strRef>
              <c:f>Лист1!$D$1</c:f>
              <c:strCache>
                <c:ptCount val="1"/>
                <c:pt idx="0">
                  <c:v>затрудняется ответить</c:v>
                </c:pt>
              </c:strCache>
            </c:strRef>
          </c:tx>
          <c:invertIfNegative val="0"/>
          <c:cat>
            <c:strRef>
              <c:f>Лист1!$A$2</c:f>
              <c:strCache>
                <c:ptCount val="1"/>
                <c:pt idx="0">
                  <c:v>оценка столовой</c:v>
                </c:pt>
              </c:strCache>
            </c:strRef>
          </c:cat>
          <c:val>
            <c:numRef>
              <c:f>Лист1!$D$2</c:f>
              <c:numCache>
                <c:formatCode>0%</c:formatCode>
                <c:ptCount val="1"/>
                <c:pt idx="0">
                  <c:v>0.01</c:v>
                </c:pt>
              </c:numCache>
            </c:numRef>
          </c:val>
        </c:ser>
        <c:dLbls>
          <c:showLegendKey val="0"/>
          <c:showVal val="0"/>
          <c:showCatName val="0"/>
          <c:showSerName val="0"/>
          <c:showPercent val="0"/>
          <c:showBubbleSize val="0"/>
        </c:dLbls>
        <c:gapWidth val="150"/>
        <c:axId val="21504384"/>
        <c:axId val="21505920"/>
      </c:barChart>
      <c:catAx>
        <c:axId val="21504384"/>
        <c:scaling>
          <c:orientation val="minMax"/>
        </c:scaling>
        <c:delete val="0"/>
        <c:axPos val="b"/>
        <c:majorTickMark val="out"/>
        <c:minorTickMark val="none"/>
        <c:tickLblPos val="nextTo"/>
        <c:crossAx val="21505920"/>
        <c:crosses val="autoZero"/>
        <c:auto val="1"/>
        <c:lblAlgn val="ctr"/>
        <c:lblOffset val="100"/>
        <c:noMultiLvlLbl val="0"/>
      </c:catAx>
      <c:valAx>
        <c:axId val="21505920"/>
        <c:scaling>
          <c:orientation val="minMax"/>
        </c:scaling>
        <c:delete val="0"/>
        <c:axPos val="l"/>
        <c:majorGridlines/>
        <c:numFmt formatCode="0%" sourceLinked="1"/>
        <c:majorTickMark val="out"/>
        <c:minorTickMark val="none"/>
        <c:tickLblPos val="nextTo"/>
        <c:crossAx val="2150438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ru-RU" dirty="0" smtClean="0"/>
              <a:t>Сравнительный</a:t>
            </a:r>
            <a:r>
              <a:rPr lang="ru-RU" baseline="0" dirty="0" smtClean="0"/>
              <a:t> анализ уровня сахара крови</a:t>
            </a:r>
            <a:endParaRPr lang="ru-RU" dirty="0"/>
          </a:p>
        </c:rich>
      </c:tx>
      <c:layout/>
      <c:overlay val="0"/>
    </c:title>
    <c:autoTitleDeleted val="0"/>
    <c:plotArea>
      <c:layout/>
      <c:lineChart>
        <c:grouping val="standard"/>
        <c:varyColors val="0"/>
        <c:ser>
          <c:idx val="0"/>
          <c:order val="0"/>
          <c:tx>
            <c:strRef>
              <c:f>Лист1!$B$1</c:f>
              <c:strCache>
                <c:ptCount val="1"/>
                <c:pt idx="0">
                  <c:v>октябрь</c:v>
                </c:pt>
              </c:strCache>
            </c:strRef>
          </c:tx>
          <c:spPr>
            <a:ln>
              <a:solidFill>
                <a:srgbClr val="FF0000"/>
              </a:solidFill>
            </a:ln>
          </c:spPr>
          <c:marker>
            <c:symbol val="none"/>
          </c:marker>
          <c:cat>
            <c:numRef>
              <c:f>Лист1!$A$2:$A$16</c:f>
              <c:numCache>
                <c:formatCode>General</c:formatCode>
                <c:ptCount val="15"/>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numCache>
            </c:numRef>
          </c:cat>
          <c:val>
            <c:numRef>
              <c:f>Лист1!$B$2:$B$16</c:f>
              <c:numCache>
                <c:formatCode>General</c:formatCode>
                <c:ptCount val="15"/>
                <c:pt idx="0">
                  <c:v>9.5</c:v>
                </c:pt>
                <c:pt idx="1">
                  <c:v>8.5</c:v>
                </c:pt>
                <c:pt idx="2">
                  <c:v>10.3</c:v>
                </c:pt>
                <c:pt idx="3">
                  <c:v>11.2</c:v>
                </c:pt>
                <c:pt idx="4">
                  <c:v>12.1</c:v>
                </c:pt>
                <c:pt idx="5">
                  <c:v>5.2</c:v>
                </c:pt>
                <c:pt idx="6">
                  <c:v>3.4</c:v>
                </c:pt>
                <c:pt idx="7">
                  <c:v>6.2</c:v>
                </c:pt>
                <c:pt idx="8">
                  <c:v>14</c:v>
                </c:pt>
                <c:pt idx="9">
                  <c:v>7.9</c:v>
                </c:pt>
                <c:pt idx="10">
                  <c:v>11</c:v>
                </c:pt>
                <c:pt idx="11">
                  <c:v>10.3</c:v>
                </c:pt>
                <c:pt idx="12">
                  <c:v>13.2</c:v>
                </c:pt>
                <c:pt idx="13">
                  <c:v>9.2000000000000011</c:v>
                </c:pt>
                <c:pt idx="14">
                  <c:v>2.2000000000000002</c:v>
                </c:pt>
              </c:numCache>
            </c:numRef>
          </c:val>
          <c:smooth val="0"/>
        </c:ser>
        <c:ser>
          <c:idx val="1"/>
          <c:order val="1"/>
          <c:tx>
            <c:strRef>
              <c:f>Лист1!$C$1</c:f>
              <c:strCache>
                <c:ptCount val="1"/>
                <c:pt idx="0">
                  <c:v>ноябрь</c:v>
                </c:pt>
              </c:strCache>
            </c:strRef>
          </c:tx>
          <c:spPr>
            <a:ln>
              <a:solidFill>
                <a:schemeClr val="accent2">
                  <a:lumMod val="75000"/>
                </a:schemeClr>
              </a:solidFill>
            </a:ln>
          </c:spPr>
          <c:marker>
            <c:symbol val="none"/>
          </c:marker>
          <c:cat>
            <c:numRef>
              <c:f>Лист1!$A$2:$A$16</c:f>
              <c:numCache>
                <c:formatCode>General</c:formatCode>
                <c:ptCount val="15"/>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numCache>
            </c:numRef>
          </c:cat>
          <c:val>
            <c:numRef>
              <c:f>Лист1!$C$2:$C$16</c:f>
              <c:numCache>
                <c:formatCode>General</c:formatCode>
                <c:ptCount val="15"/>
                <c:pt idx="0">
                  <c:v>7.2</c:v>
                </c:pt>
                <c:pt idx="1">
                  <c:v>8</c:v>
                </c:pt>
                <c:pt idx="2">
                  <c:v>5.8</c:v>
                </c:pt>
                <c:pt idx="3">
                  <c:v>6.2</c:v>
                </c:pt>
                <c:pt idx="4">
                  <c:v>6.7</c:v>
                </c:pt>
                <c:pt idx="5">
                  <c:v>7</c:v>
                </c:pt>
                <c:pt idx="6">
                  <c:v>6.3</c:v>
                </c:pt>
                <c:pt idx="7">
                  <c:v>7.7</c:v>
                </c:pt>
                <c:pt idx="8">
                  <c:v>5.9</c:v>
                </c:pt>
                <c:pt idx="9">
                  <c:v>6.1</c:v>
                </c:pt>
                <c:pt idx="10">
                  <c:v>6.5</c:v>
                </c:pt>
                <c:pt idx="11">
                  <c:v>6.7</c:v>
                </c:pt>
                <c:pt idx="12">
                  <c:v>6.3</c:v>
                </c:pt>
                <c:pt idx="13">
                  <c:v>5.8</c:v>
                </c:pt>
                <c:pt idx="14">
                  <c:v>6.4</c:v>
                </c:pt>
              </c:numCache>
            </c:numRef>
          </c:val>
          <c:smooth val="0"/>
        </c:ser>
        <c:dLbls>
          <c:showLegendKey val="0"/>
          <c:showVal val="0"/>
          <c:showCatName val="0"/>
          <c:showSerName val="0"/>
          <c:showPercent val="0"/>
          <c:showBubbleSize val="0"/>
        </c:dLbls>
        <c:marker val="1"/>
        <c:smooth val="0"/>
        <c:axId val="25632768"/>
        <c:axId val="25634304"/>
      </c:lineChart>
      <c:catAx>
        <c:axId val="25632768"/>
        <c:scaling>
          <c:orientation val="minMax"/>
        </c:scaling>
        <c:delete val="0"/>
        <c:axPos val="b"/>
        <c:numFmt formatCode="General" sourceLinked="1"/>
        <c:majorTickMark val="none"/>
        <c:minorTickMark val="none"/>
        <c:tickLblPos val="nextTo"/>
        <c:txPr>
          <a:bodyPr/>
          <a:lstStyle/>
          <a:p>
            <a:pPr>
              <a:defRPr b="0" i="1">
                <a:solidFill>
                  <a:srgbClr val="003300"/>
                </a:solidFill>
              </a:defRPr>
            </a:pPr>
            <a:endParaRPr lang="ru-RU"/>
          </a:p>
        </c:txPr>
        <c:crossAx val="25634304"/>
        <c:crosses val="autoZero"/>
        <c:auto val="1"/>
        <c:lblAlgn val="ctr"/>
        <c:lblOffset val="100"/>
        <c:noMultiLvlLbl val="0"/>
      </c:catAx>
      <c:valAx>
        <c:axId val="25634304"/>
        <c:scaling>
          <c:orientation val="minMax"/>
        </c:scaling>
        <c:delete val="0"/>
        <c:axPos val="l"/>
        <c:majorGridlines/>
        <c:title>
          <c:tx>
            <c:rich>
              <a:bodyPr/>
              <a:lstStyle/>
              <a:p>
                <a:pPr>
                  <a:defRPr/>
                </a:pPr>
                <a:r>
                  <a:rPr lang="ru-RU" dirty="0" err="1" smtClean="0"/>
                  <a:t>Гликемический</a:t>
                </a:r>
                <a:r>
                  <a:rPr lang="ru-RU" baseline="0" dirty="0" smtClean="0"/>
                  <a:t> уровень (в </a:t>
                </a:r>
                <a:r>
                  <a:rPr lang="ru-RU" baseline="0" dirty="0" err="1" smtClean="0"/>
                  <a:t>ммоль</a:t>
                </a:r>
                <a:r>
                  <a:rPr lang="ru-RU" baseline="0" dirty="0" smtClean="0"/>
                  <a:t>)</a:t>
                </a:r>
                <a:endParaRPr lang="ru-RU" dirty="0"/>
              </a:p>
            </c:rich>
          </c:tx>
          <c:layout/>
          <c:overlay val="0"/>
        </c:title>
        <c:numFmt formatCode="General" sourceLinked="1"/>
        <c:majorTickMark val="none"/>
        <c:minorTickMark val="none"/>
        <c:tickLblPos val="nextTo"/>
        <c:txPr>
          <a:bodyPr/>
          <a:lstStyle/>
          <a:p>
            <a:pPr>
              <a:defRPr b="1">
                <a:solidFill>
                  <a:srgbClr val="00B050"/>
                </a:solidFill>
              </a:defRPr>
            </a:pPr>
            <a:endParaRPr lang="ru-RU"/>
          </a:p>
        </c:txPr>
        <c:crossAx val="25632768"/>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ru-RU"/>
              <a:pPr/>
              <a:t>21.02.2013</a:t>
            </a:fld>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p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ru-RU"/>
              <a:pPr/>
              <a:t>21.02.2013</a:t>
            </a:fld>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p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61351F-DBB1-4664-ADA9-83BC7CB8848D}"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Наше здоровье напрямую зависит от трех составляющих: от образа жизни, от количества сна и от питания. Если придерживаться основных принципов здорового питания, то организм не будет давать сбоев. </a:t>
            </a:r>
            <a:r>
              <a:rPr lang="ru-RU" dirty="0" smtClean="0"/>
              <a:t/>
            </a:r>
            <a:br>
              <a:rPr lang="ru-RU" dirty="0" smtClean="0"/>
            </a:br>
            <a:r>
              <a:rPr lang="ru-RU" sz="1200" b="0" i="0" kern="1200" dirty="0" smtClean="0">
                <a:solidFill>
                  <a:schemeClr val="tx1"/>
                </a:solidFill>
                <a:latin typeface="+mn-lt"/>
                <a:ea typeface="+mn-ea"/>
                <a:cs typeface="+mn-cs"/>
              </a:rPr>
              <a:t>Сегодня уже не подвергается сомнению даже тот факт, что, питаясь правильно, можно эффективно лечить многие болезни и даже корректировать генетическую предрасположенность к некоторым заболеваниям.</a:t>
            </a:r>
            <a:r>
              <a:rPr lang="ru-RU" dirty="0" smtClean="0"/>
              <a:t/>
            </a:r>
            <a:br>
              <a:rPr lang="ru-RU" dirty="0" smtClean="0"/>
            </a:br>
            <a:r>
              <a:rPr lang="ru-RU" dirty="0" smtClean="0"/>
              <a:t>Н</a:t>
            </a:r>
            <a:r>
              <a:rPr lang="ru-RU" sz="1200" b="0" i="0" kern="1200" dirty="0" smtClean="0">
                <a:solidFill>
                  <a:schemeClr val="tx1"/>
                </a:solidFill>
                <a:latin typeface="+mn-lt"/>
                <a:ea typeface="+mn-ea"/>
                <a:cs typeface="+mn-cs"/>
              </a:rPr>
              <a:t>еобходимо придерживаться простой истины — не количество, а качество питания определяет наше здоровье. Это значит, что питание должно быть сбалансированным, с достаточным количеством белков, жиров и углеводов.</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Важно понимать, что избегать вредной пищи — еще не значит питаться правильно. Одно дело очистить организм. Можно даже регулярно «наводить порядки». И совсем другое – научиться не мусорить, не отравлять собственное тело. </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Задумайтесь о своем питании. Стремительный рост числа тяжелых хронических заболеваний, в последние десятилетия, связан именно с кардинальным изменением структуры (состава) нашего питания. Большинство проблем со здоровьем связано с тем, что мы стали плохо питаться и мало двигаться. Необходимо, чтобы с пищей в организм поступали все элементы питания: белки, жиры, углеводы, витамины, аминокислоты, минеральные вещества и другие биологически важные компоненты пищи. Стоит понимать тот факт, что помимо своей биохимической ценности, пища обладает ценностью биоэнергетической, то есть питает нас энергией. Так что, раскладывая состав любого продукта на число белков, жиров, углеводов, витаминов, минералов, органических кислот и т.п., нужно помнить, что от того, какую энергию мы поглощаем, зависит наш собственный энергетический потенциал.</a:t>
            </a:r>
            <a:endParaRPr lang="ru-RU" dirty="0"/>
          </a:p>
        </p:txBody>
      </p:sp>
      <p:sp>
        <p:nvSpPr>
          <p:cNvPr id="4" name="Номер слайда 3"/>
          <p:cNvSpPr>
            <a:spLocks noGrp="1"/>
          </p:cNvSpPr>
          <p:nvPr>
            <p:ph type="sldNum" sz="quarter" idx="10"/>
          </p:nvPr>
        </p:nvSpPr>
        <p:spPr/>
        <p:txBody>
          <a:bodyPr/>
          <a:lstStyle/>
          <a:p>
            <a:fld id="{2E61351F-DBB1-4664-ADA9-83BC7CB8848D}"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lnSpc>
                <a:spcPct val="90000"/>
              </a:lnSpc>
            </a:pPr>
            <a:r>
              <a:rPr lang="ru-RU" sz="1200" b="1" dirty="0" smtClean="0">
                <a:solidFill>
                  <a:srgbClr val="FF0000"/>
                </a:solidFill>
              </a:rPr>
              <a:t>В России количество детей и подростков, больных диабетом, составляет более 26 000 чел. И, к сожалению, их число неуклонно растет!!! </a:t>
            </a:r>
            <a:endParaRPr lang="ru-RU" sz="1200" b="1" dirty="0">
              <a:solidFill>
                <a:srgbClr val="FF0000"/>
              </a:solidFill>
            </a:endParaRPr>
          </a:p>
        </p:txBody>
      </p:sp>
      <p:sp>
        <p:nvSpPr>
          <p:cNvPr id="4" name="Номер слайда 3"/>
          <p:cNvSpPr>
            <a:spLocks noGrp="1"/>
          </p:cNvSpPr>
          <p:nvPr>
            <p:ph type="sldNum" sz="quarter" idx="10"/>
          </p:nvPr>
        </p:nvSpPr>
        <p:spPr/>
        <p:txBody>
          <a:bodyPr/>
          <a:lstStyle/>
          <a:p>
            <a:fld id="{2E61351F-DBB1-4664-ADA9-83BC7CB8848D}"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a:buFontTx/>
              <a:buNone/>
            </a:pPr>
            <a:endParaRPr lang="ru-RU" dirty="0"/>
          </a:p>
        </p:txBody>
      </p:sp>
      <p:sp>
        <p:nvSpPr>
          <p:cNvPr id="4" name="Номер слайда 3"/>
          <p:cNvSpPr>
            <a:spLocks noGrp="1"/>
          </p:cNvSpPr>
          <p:nvPr>
            <p:ph type="sldNum" sz="quarter" idx="10"/>
          </p:nvPr>
        </p:nvSpPr>
        <p:spPr/>
        <p:txBody>
          <a:bodyPr/>
          <a:lstStyle/>
          <a:p>
            <a:fld id="{2E61351F-DBB1-4664-ADA9-83BC7CB8848D}"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61351F-DBB1-4664-ADA9-83BC7CB8848D}"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61351F-DBB1-4664-ADA9-83BC7CB8848D}"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E61351F-DBB1-4664-ADA9-83BC7CB8848D}"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Примерное меню на день</a:t>
            </a:r>
            <a:endParaRPr lang="en-US" dirty="0"/>
          </a:p>
        </p:txBody>
      </p:sp>
      <p:sp>
        <p:nvSpPr>
          <p:cNvPr id="4" name="Номер слайда 3"/>
          <p:cNvSpPr>
            <a:spLocks noGrp="1"/>
          </p:cNvSpPr>
          <p:nvPr>
            <p:ph type="sldNum" sz="quarter" idx="10"/>
          </p:nvPr>
        </p:nvSpPr>
        <p:spPr/>
        <p:txBody>
          <a:bodyPr/>
          <a:lstStyle/>
          <a:p>
            <a:pPr algn="r" defTabSz="914400">
              <a:buNone/>
            </a:pPr>
            <a:fld id="{2E61351F-DBB1-4664-ADA9-83BC7CB8848D}" type="slidenum">
              <a:rPr lang="en-US" sz="1200" b="0" i="0">
                <a:latin typeface="Euphemia"/>
                <a:ea typeface="+mn-ea"/>
                <a:cs typeface="+mn-cs"/>
              </a:rPr>
              <a:pPr algn="r" defTabSz="914400">
                <a:buNone/>
              </a:pPr>
              <a:t>7</a:t>
            </a:fld>
            <a:endParaRPr lang="en-US" sz="1200" b="0" i="0">
              <a:latin typeface="Euphemia"/>
              <a:ea typeface="+mn-ea"/>
              <a:cs typeface="+mn-cs"/>
            </a:endParaRPr>
          </a:p>
        </p:txBody>
      </p:sp>
    </p:spTree>
    <p:extLst>
      <p:ext uri="{BB962C8B-B14F-4D97-AF65-F5344CB8AC3E}">
        <p14:creationId xmlns:p14="http://schemas.microsoft.com/office/powerpoint/2010/main" val="225588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61351F-DBB1-4664-ADA9-83BC7CB8848D}"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E61351F-DBB1-4664-ADA9-83BC7CB8848D}"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3814" y="990600"/>
            <a:ext cx="8458200" cy="3200400"/>
          </a:xfrm>
        </p:spPr>
        <p:txBody>
          <a:bodyPr>
            <a:normAutofit/>
          </a:bodyPr>
          <a:lstStyle>
            <a:lvl1pPr>
              <a:defRPr sz="600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noProof="0" smtClean="0"/>
              <a:t>Образец подзаголовка</a:t>
            </a:r>
            <a:endParaRPr lang="ru-RU" noProof="0" dirty="0"/>
          </a:p>
        </p:txBody>
      </p:sp>
      <p:sp>
        <p:nvSpPr>
          <p:cNvPr id="4" name="Дата 3"/>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752014" y="381000"/>
            <a:ext cx="1904998" cy="5791200"/>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noProof="0" smtClean="0"/>
              <a:t>Образец текста</a:t>
            </a:r>
          </a:p>
        </p:txBody>
      </p:sp>
      <p:sp>
        <p:nvSpPr>
          <p:cNvPr id="4" name="Дата 3"/>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81000"/>
            <a:ext cx="9601200" cy="1143000"/>
          </a:xfrm>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1" y="1676400"/>
            <a:ext cx="3810000" cy="2438400"/>
          </a:xfrm>
        </p:spPr>
        <p:txBody>
          <a:bodyPr anchor="b">
            <a:normAutofit/>
          </a:bodyPr>
          <a:lstStyle>
            <a:lvl1pPr algn="l">
              <a:defRPr sz="3200" b="0"/>
            </a:lvl1pPr>
          </a:lstStyle>
          <a:p>
            <a:r>
              <a:rPr lang="ru-RU" noProof="0" smtClean="0"/>
              <a:t>Образец заголовка</a:t>
            </a:r>
            <a:endParaRPr lang="ru-RU" noProof="0" dirty="0"/>
          </a:p>
        </p:txBody>
      </p:sp>
      <p:sp>
        <p:nvSpPr>
          <p:cNvPr id="3" name="Объект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3CD9712D-992A-4AB1-A5C2-575F75921AA2}" type="datetimeFigureOut">
              <a:rPr lang="ru-RU" noProof="0" smtClean="0"/>
              <a:pPr/>
              <a:t>21.02.2013</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0812" y="1676400"/>
            <a:ext cx="3810000" cy="2438400"/>
          </a:xfrm>
        </p:spPr>
        <p:txBody>
          <a:bodyPr anchor="b">
            <a:noAutofit/>
          </a:bodyPr>
          <a:lstStyle>
            <a:lvl1pPr algn="l">
              <a:defRPr sz="3200" b="0"/>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ru-RU" noProof="0" dirty="0"/>
          </a:p>
        </p:txBody>
      </p:sp>
      <p:sp>
        <p:nvSpPr>
          <p:cNvPr id="4" name="Текст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noProof="0" dirty="0"/>
          </a:p>
        </p:txBody>
      </p:sp>
      <p:sp>
        <p:nvSpPr>
          <p:cNvPr id="2" name="Заголовок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ru-RU" noProof="0" dirty="0" smtClean="0"/>
              <a:t>Образец заголовка</a:t>
            </a:r>
            <a:endParaRPr lang="ru-RU" noProof="0" dirty="0"/>
          </a:p>
        </p:txBody>
      </p:sp>
      <p:sp>
        <p:nvSpPr>
          <p:cNvPr id="3" name="Текст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4" name="Дата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ru-RU" noProof="0" smtClean="0"/>
              <a:pPr/>
              <a:t>21.02.2013</a:t>
            </a:fld>
            <a:endParaRPr lang="ru-RU" noProof="0" dirty="0"/>
          </a:p>
        </p:txBody>
      </p:sp>
      <p:sp>
        <p:nvSpPr>
          <p:cNvPr id="5" name="Нижний колонтитул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lang="ru-RU" noProof="0" dirty="0"/>
          </a:p>
        </p:txBody>
      </p:sp>
      <p:sp>
        <p:nvSpPr>
          <p:cNvPr id="6" name="Номер слайда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lang="ru-RU" noProof="0" smtClean="0"/>
              <a:pPr/>
              <a:t>‹#›</a:t>
            </a:fld>
            <a:endParaRPr lang="ru-RU" noProof="0"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7534572" y="4105469"/>
            <a:ext cx="4654253" cy="2752531"/>
          </a:xfrm>
          <a:prstGeom prst="rect">
            <a:avLst/>
          </a:prstGeom>
          <a:noFill/>
          <a:ln w="9525">
            <a:noFill/>
            <a:miter lim="800000"/>
            <a:headEnd/>
            <a:tailEnd/>
          </a:ln>
          <a:effectLst/>
        </p:spPr>
      </p:pic>
      <p:sp>
        <p:nvSpPr>
          <p:cNvPr id="10" name="Скругленный прямоугольник 9"/>
          <p:cNvSpPr/>
          <p:nvPr/>
        </p:nvSpPr>
        <p:spPr>
          <a:xfrm>
            <a:off x="-1" y="2826224"/>
            <a:ext cx="12188825" cy="1224136"/>
          </a:xfrm>
          <a:prstGeom prst="roundRect">
            <a:avLst/>
          </a:prstGeom>
          <a:solidFill>
            <a:srgbClr val="FF99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4" name="Прямоугольник 3"/>
          <p:cNvSpPr/>
          <p:nvPr/>
        </p:nvSpPr>
        <p:spPr>
          <a:xfrm>
            <a:off x="693812" y="3068960"/>
            <a:ext cx="5786892" cy="369332"/>
          </a:xfrm>
          <a:prstGeom prst="rect">
            <a:avLst/>
          </a:prstGeom>
        </p:spPr>
        <p:txBody>
          <a:bodyPr wrap="square">
            <a:spAutoFit/>
          </a:bodyPr>
          <a:lstStyle/>
          <a:p>
            <a:endParaRPr lang="ru-RU" dirty="0"/>
          </a:p>
        </p:txBody>
      </p:sp>
      <p:sp>
        <p:nvSpPr>
          <p:cNvPr id="6" name="Прямоугольник 5"/>
          <p:cNvSpPr/>
          <p:nvPr/>
        </p:nvSpPr>
        <p:spPr>
          <a:xfrm>
            <a:off x="189755" y="2924944"/>
            <a:ext cx="11999069" cy="1631216"/>
          </a:xfrm>
          <a:prstGeom prst="rect">
            <a:avLst/>
          </a:prstGeom>
          <a:noFill/>
        </p:spPr>
        <p:txBody>
          <a:bodyPr wrap="square">
            <a:spAutoFit/>
          </a:bodyPr>
          <a:lstStyle/>
          <a:p>
            <a:pPr>
              <a:defRPr/>
            </a:pPr>
            <a:r>
              <a:rPr lang="ru-RU" sz="2800" b="1" i="1" u="sng" dirty="0" smtClean="0">
                <a:solidFill>
                  <a:schemeClr val="tx2"/>
                </a:solidFill>
                <a:latin typeface="Constantia" pitchFamily="18" charset="0"/>
              </a:rPr>
              <a:t>Цель:</a:t>
            </a:r>
          </a:p>
          <a:p>
            <a:pPr>
              <a:defRPr/>
            </a:pPr>
            <a:r>
              <a:rPr lang="ru-RU" sz="2400" b="1" dirty="0" smtClean="0">
                <a:solidFill>
                  <a:schemeClr val="tx2"/>
                </a:solidFill>
                <a:latin typeface="Constantia" pitchFamily="18" charset="0"/>
              </a:rPr>
              <a:t>Определить факторы улучшения здоровья и самочувствия, а так же полноценной жизни ребенка- диабетика </a:t>
            </a:r>
          </a:p>
          <a:p>
            <a:pPr>
              <a:defRPr/>
            </a:pPr>
            <a:endParaRPr lang="ru-RU" sz="2400" b="1" i="1" u="sng" dirty="0" smtClean="0">
              <a:solidFill>
                <a:schemeClr val="tx2"/>
              </a:solidFill>
              <a:latin typeface="Constantia" pitchFamily="18" charset="0"/>
            </a:endParaRPr>
          </a:p>
        </p:txBody>
      </p:sp>
      <p:sp>
        <p:nvSpPr>
          <p:cNvPr id="7" name="Прямоугольник 6"/>
          <p:cNvSpPr/>
          <p:nvPr/>
        </p:nvSpPr>
        <p:spPr>
          <a:xfrm>
            <a:off x="0" y="4221088"/>
            <a:ext cx="7534572" cy="2677656"/>
          </a:xfrm>
          <a:prstGeom prst="rect">
            <a:avLst/>
          </a:prstGeom>
          <a:noFill/>
        </p:spPr>
        <p:txBody>
          <a:bodyPr wrap="square">
            <a:spAutoFit/>
          </a:bodyPr>
          <a:lstStyle/>
          <a:p>
            <a:pPr lvl="0"/>
            <a:r>
              <a:rPr lang="ru-RU" sz="2800" b="1" i="1" u="sng" dirty="0" smtClean="0">
                <a:solidFill>
                  <a:schemeClr val="tx2"/>
                </a:solidFill>
                <a:latin typeface="Constantia" pitchFamily="18" charset="0"/>
              </a:rPr>
              <a:t>Задачи  проекта</a:t>
            </a:r>
            <a:r>
              <a:rPr lang="en-US" sz="2800" b="1" i="1" u="sng" dirty="0" smtClean="0">
                <a:solidFill>
                  <a:schemeClr val="tx2"/>
                </a:solidFill>
                <a:latin typeface="Constantia" pitchFamily="18" charset="0"/>
              </a:rPr>
              <a:t>:</a:t>
            </a:r>
            <a:endParaRPr lang="ru-RU" sz="2800" b="1" i="1" u="sng" dirty="0" smtClean="0">
              <a:solidFill>
                <a:schemeClr val="tx2"/>
              </a:solidFill>
              <a:latin typeface="Constantia" pitchFamily="18" charset="0"/>
            </a:endParaRPr>
          </a:p>
          <a:p>
            <a:pPr lvl="0" algn="just"/>
            <a:r>
              <a:rPr lang="ru-RU" dirty="0" smtClean="0">
                <a:solidFill>
                  <a:schemeClr val="tx2">
                    <a:lumMod val="95000"/>
                    <a:lumOff val="5000"/>
                  </a:schemeClr>
                </a:solidFill>
                <a:latin typeface="Constantia" pitchFamily="18" charset="0"/>
              </a:rPr>
              <a:t>-</a:t>
            </a:r>
            <a:r>
              <a:rPr lang="ru-RU" sz="2000" dirty="0" smtClean="0">
                <a:solidFill>
                  <a:schemeClr val="tx2">
                    <a:lumMod val="95000"/>
                    <a:lumOff val="5000"/>
                  </a:schemeClr>
                </a:solidFill>
                <a:latin typeface="Constantia" pitchFamily="18" charset="0"/>
              </a:rPr>
              <a:t>Научиться работать с  литературой, отбирать необходимый материал  </a:t>
            </a:r>
            <a:r>
              <a:rPr lang="ru-RU" sz="2000" dirty="0" smtClean="0">
                <a:solidFill>
                  <a:schemeClr val="tx2">
                    <a:lumMod val="95000"/>
                    <a:lumOff val="5000"/>
                  </a:schemeClr>
                </a:solidFill>
                <a:latin typeface="Constantia" pitchFamily="18" charset="0"/>
              </a:rPr>
              <a:t>на </a:t>
            </a:r>
            <a:r>
              <a:rPr lang="ru-RU" sz="2000" dirty="0" smtClean="0">
                <a:solidFill>
                  <a:schemeClr val="tx2">
                    <a:lumMod val="95000"/>
                    <a:lumOff val="5000"/>
                  </a:schemeClr>
                </a:solidFill>
                <a:latin typeface="Constantia" pitchFamily="18" charset="0"/>
              </a:rPr>
              <a:t>сайтах в интернете и анализировать  полученную информацию;</a:t>
            </a:r>
          </a:p>
          <a:p>
            <a:pPr lvl="0" algn="just">
              <a:buFontTx/>
              <a:buChar char="-"/>
            </a:pPr>
            <a:r>
              <a:rPr lang="ru-RU" sz="2000" dirty="0" smtClean="0">
                <a:solidFill>
                  <a:schemeClr val="tx2">
                    <a:lumMod val="95000"/>
                    <a:lumOff val="5000"/>
                  </a:schemeClr>
                </a:solidFill>
                <a:latin typeface="Constantia" pitchFamily="18" charset="0"/>
              </a:rPr>
              <a:t>Провести социологический опрос и сделать выводы  по  его  результатам;</a:t>
            </a:r>
          </a:p>
          <a:p>
            <a:pPr algn="just"/>
            <a:r>
              <a:rPr lang="ru-RU" sz="2000" dirty="0" smtClean="0">
                <a:solidFill>
                  <a:schemeClr val="tx2">
                    <a:lumMod val="95000"/>
                    <a:lumOff val="5000"/>
                  </a:schemeClr>
                </a:solidFill>
                <a:latin typeface="Constantia" pitchFamily="18" charset="0"/>
              </a:rPr>
              <a:t>-Установить  влияние школьного питания и физкультуры на здоровье ребенка с сахарным диабетом.</a:t>
            </a:r>
          </a:p>
        </p:txBody>
      </p:sp>
      <p:sp>
        <p:nvSpPr>
          <p:cNvPr id="17" name="Скругленный прямоугольник 16"/>
          <p:cNvSpPr/>
          <p:nvPr/>
        </p:nvSpPr>
        <p:spPr>
          <a:xfrm>
            <a:off x="0" y="0"/>
            <a:ext cx="12188825" cy="28529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8" name="TextBox 17"/>
          <p:cNvSpPr txBox="1"/>
          <p:nvPr/>
        </p:nvSpPr>
        <p:spPr>
          <a:xfrm>
            <a:off x="2926060" y="260648"/>
            <a:ext cx="9262765" cy="1421928"/>
          </a:xfrm>
          <a:prstGeom prst="rect">
            <a:avLst/>
          </a:prstGeom>
          <a:noFill/>
        </p:spPr>
        <p:txBody>
          <a:bodyPr wrap="square" rtlCol="0">
            <a:spAutoFit/>
          </a:bodyPr>
          <a:lstStyle/>
          <a:p>
            <a:pPr algn="ctr">
              <a:lnSpc>
                <a:spcPct val="90000"/>
              </a:lnSpc>
            </a:pPr>
            <a:r>
              <a:rPr lang="ru-RU" sz="4800" b="1" dirty="0" smtClean="0">
                <a:solidFill>
                  <a:srgbClr val="FF0000"/>
                </a:solidFill>
                <a:latin typeface="Times New Roman" pitchFamily="18" charset="0"/>
                <a:cs typeface="Times New Roman" pitchFamily="18" charset="0"/>
              </a:rPr>
              <a:t>Наше здоровье в наших руках </a:t>
            </a:r>
          </a:p>
          <a:p>
            <a:pPr algn="ctr">
              <a:lnSpc>
                <a:spcPct val="90000"/>
              </a:lnSpc>
            </a:pPr>
            <a:r>
              <a:rPr lang="ru-RU" sz="2400" b="1" dirty="0" smtClean="0">
                <a:solidFill>
                  <a:srgbClr val="FF0000"/>
                </a:solidFill>
                <a:latin typeface="Times New Roman" pitchFamily="18" charset="0"/>
                <a:cs typeface="Times New Roman" pitchFamily="18" charset="0"/>
              </a:rPr>
              <a:t>(о правильном питании детей, больных сахарным диабетом)</a:t>
            </a:r>
          </a:p>
          <a:p>
            <a:pPr algn="ctr">
              <a:lnSpc>
                <a:spcPct val="90000"/>
              </a:lnSpc>
            </a:pPr>
            <a:endParaRPr lang="ru-RU" sz="2400" b="1" dirty="0">
              <a:solidFill>
                <a:srgbClr val="FF0000"/>
              </a:solidFill>
            </a:endParaRPr>
          </a:p>
        </p:txBody>
      </p:sp>
      <p:sp>
        <p:nvSpPr>
          <p:cNvPr id="19" name="TextBox 18"/>
          <p:cNvSpPr txBox="1"/>
          <p:nvPr/>
        </p:nvSpPr>
        <p:spPr>
          <a:xfrm>
            <a:off x="3839294" y="1426468"/>
            <a:ext cx="7722738" cy="1421928"/>
          </a:xfrm>
          <a:prstGeom prst="rect">
            <a:avLst/>
          </a:prstGeom>
          <a:noFill/>
        </p:spPr>
        <p:txBody>
          <a:bodyPr wrap="square" rtlCol="0">
            <a:spAutoFit/>
          </a:bodyPr>
          <a:lstStyle/>
          <a:p>
            <a:pPr>
              <a:lnSpc>
                <a:spcPct val="90000"/>
              </a:lnSpc>
            </a:pPr>
            <a:r>
              <a:rPr lang="ru-RU" sz="2400" b="1" dirty="0" smtClean="0">
                <a:solidFill>
                  <a:schemeClr val="tx2"/>
                </a:solidFill>
                <a:latin typeface="Times New Roman" pitchFamily="18" charset="0"/>
                <a:cs typeface="Times New Roman" pitchFamily="18" charset="0"/>
              </a:rPr>
              <a:t>Автор проекта: </a:t>
            </a:r>
            <a:r>
              <a:rPr lang="ru-RU" sz="2400" b="1" dirty="0" err="1">
                <a:solidFill>
                  <a:schemeClr val="tx2"/>
                </a:solidFill>
                <a:latin typeface="Times New Roman" pitchFamily="18" charset="0"/>
                <a:cs typeface="Times New Roman" pitchFamily="18" charset="0"/>
              </a:rPr>
              <a:t>Кешишев</a:t>
            </a:r>
            <a:r>
              <a:rPr lang="ru-RU" sz="2400" b="1" dirty="0">
                <a:solidFill>
                  <a:schemeClr val="tx2"/>
                </a:solidFill>
                <a:latin typeface="Times New Roman" pitchFamily="18" charset="0"/>
                <a:cs typeface="Times New Roman" pitchFamily="18" charset="0"/>
              </a:rPr>
              <a:t> </a:t>
            </a:r>
            <a:r>
              <a:rPr lang="ru-RU" sz="2400" b="1" dirty="0" smtClean="0">
                <a:solidFill>
                  <a:schemeClr val="tx2"/>
                </a:solidFill>
                <a:latin typeface="Times New Roman" pitchFamily="18" charset="0"/>
                <a:cs typeface="Times New Roman" pitchFamily="18" charset="0"/>
              </a:rPr>
              <a:t>Владислав, </a:t>
            </a:r>
            <a:endParaRPr lang="ru-RU" sz="2400" b="1" dirty="0" smtClean="0">
              <a:solidFill>
                <a:schemeClr val="tx2"/>
              </a:solidFill>
              <a:latin typeface="Times New Roman" pitchFamily="18" charset="0"/>
              <a:cs typeface="Times New Roman" pitchFamily="18" charset="0"/>
            </a:endParaRPr>
          </a:p>
          <a:p>
            <a:pPr>
              <a:lnSpc>
                <a:spcPct val="90000"/>
              </a:lnSpc>
            </a:pPr>
            <a:r>
              <a:rPr lang="ru-RU" sz="2400" b="1" dirty="0" smtClean="0">
                <a:solidFill>
                  <a:schemeClr val="tx2"/>
                </a:solidFill>
                <a:latin typeface="Times New Roman" pitchFamily="18" charset="0"/>
                <a:cs typeface="Times New Roman" pitchFamily="18" charset="0"/>
              </a:rPr>
              <a:t>ученик </a:t>
            </a:r>
            <a:r>
              <a:rPr lang="ru-RU" sz="2400" b="1" dirty="0" smtClean="0">
                <a:solidFill>
                  <a:schemeClr val="tx2"/>
                </a:solidFill>
                <a:latin typeface="Times New Roman" pitchFamily="18" charset="0"/>
                <a:cs typeface="Times New Roman" pitchFamily="18" charset="0"/>
              </a:rPr>
              <a:t>2 «б» класса МОБУ СОШ № 75 </a:t>
            </a:r>
          </a:p>
          <a:p>
            <a:pPr>
              <a:lnSpc>
                <a:spcPct val="90000"/>
              </a:lnSpc>
            </a:pPr>
            <a:r>
              <a:rPr lang="ru-RU" sz="2400" b="1" dirty="0" smtClean="0">
                <a:solidFill>
                  <a:schemeClr val="tx2"/>
                </a:solidFill>
                <a:latin typeface="Times New Roman" pitchFamily="18" charset="0"/>
                <a:cs typeface="Times New Roman" pitchFamily="18" charset="0"/>
              </a:rPr>
              <a:t>Руководитель</a:t>
            </a:r>
            <a:r>
              <a:rPr lang="ru-RU" sz="2400" b="1" dirty="0" smtClean="0">
                <a:solidFill>
                  <a:schemeClr val="tx2"/>
                </a:solidFill>
                <a:latin typeface="Times New Roman" pitchFamily="18" charset="0"/>
                <a:cs typeface="Times New Roman" pitchFamily="18" charset="0"/>
              </a:rPr>
              <a:t>: Родионова Л.С., </a:t>
            </a:r>
            <a:endParaRPr lang="ru-RU" sz="2400" b="1" dirty="0" smtClean="0">
              <a:solidFill>
                <a:schemeClr val="tx2"/>
              </a:solidFill>
              <a:latin typeface="Times New Roman" pitchFamily="18" charset="0"/>
              <a:cs typeface="Times New Roman" pitchFamily="18" charset="0"/>
            </a:endParaRPr>
          </a:p>
          <a:p>
            <a:pPr>
              <a:lnSpc>
                <a:spcPct val="90000"/>
              </a:lnSpc>
            </a:pPr>
            <a:r>
              <a:rPr lang="ru-RU" sz="2400" b="1" dirty="0" smtClean="0">
                <a:solidFill>
                  <a:schemeClr val="tx2"/>
                </a:solidFill>
                <a:latin typeface="Times New Roman" pitchFamily="18" charset="0"/>
                <a:cs typeface="Times New Roman" pitchFamily="18" charset="0"/>
              </a:rPr>
              <a:t>учитель </a:t>
            </a:r>
            <a:r>
              <a:rPr lang="ru-RU" sz="2400" b="1" dirty="0" smtClean="0">
                <a:solidFill>
                  <a:schemeClr val="tx2"/>
                </a:solidFill>
                <a:latin typeface="Times New Roman" pitchFamily="18" charset="0"/>
                <a:cs typeface="Times New Roman" pitchFamily="18" charset="0"/>
              </a:rPr>
              <a:t>МОБУ СОШ № 75</a:t>
            </a:r>
            <a:endParaRPr lang="ru-RU" sz="2400" b="1" dirty="0">
              <a:solidFill>
                <a:schemeClr val="tx2"/>
              </a:solidFill>
              <a:latin typeface="Times New Roman" pitchFamily="18" charset="0"/>
              <a:cs typeface="Times New Roman" pitchFamily="18" charset="0"/>
            </a:endParaRPr>
          </a:p>
        </p:txBody>
      </p:sp>
      <p:pic>
        <p:nvPicPr>
          <p:cNvPr id="1027" name="Picture 3" descr="C:\Users\123\Downloads\krisdia_1111r8.jpg"/>
          <p:cNvPicPr>
            <a:picLocks noChangeAspect="1" noChangeArrowheads="1"/>
          </p:cNvPicPr>
          <p:nvPr/>
        </p:nvPicPr>
        <p:blipFill>
          <a:blip r:embed="rId4" cstate="print"/>
          <a:srcRect/>
          <a:stretch>
            <a:fillRect/>
          </a:stretch>
        </p:blipFill>
        <p:spPr bwMode="auto">
          <a:xfrm>
            <a:off x="405780" y="260648"/>
            <a:ext cx="2376264" cy="2218898"/>
          </a:xfrm>
          <a:prstGeom prst="rect">
            <a:avLst/>
          </a:prstGeom>
          <a:solidFill>
            <a:schemeClr val="accent3">
              <a:lumMod val="60000"/>
              <a:lumOff val="40000"/>
            </a:schemeClr>
          </a:solidFill>
          <a:ln w="38100">
            <a:solidFill>
              <a:schemeClr val="tx1">
                <a:lumMod val="50000"/>
                <a:lumOff val="50000"/>
              </a:schemeClr>
            </a:solidFill>
          </a:ln>
        </p:spPr>
      </p:pic>
      <p:sp>
        <p:nvSpPr>
          <p:cNvPr id="11" name="Пятно 2 10"/>
          <p:cNvSpPr/>
          <p:nvPr/>
        </p:nvSpPr>
        <p:spPr>
          <a:xfrm>
            <a:off x="1197868" y="2204864"/>
            <a:ext cx="792088" cy="288032"/>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кругленный прямоугольник 22"/>
          <p:cNvSpPr/>
          <p:nvPr/>
        </p:nvSpPr>
        <p:spPr>
          <a:xfrm>
            <a:off x="261764" y="3212976"/>
            <a:ext cx="11737304" cy="3645024"/>
          </a:xfrm>
          <a:prstGeom prst="round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6" name="Скругленный прямоугольник 15"/>
          <p:cNvSpPr/>
          <p:nvPr/>
        </p:nvSpPr>
        <p:spPr>
          <a:xfrm>
            <a:off x="693813" y="620688"/>
            <a:ext cx="11305256" cy="151216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8" name="Овал 17"/>
          <p:cNvSpPr/>
          <p:nvPr/>
        </p:nvSpPr>
        <p:spPr>
          <a:xfrm>
            <a:off x="8758708" y="2204864"/>
            <a:ext cx="3096344" cy="10081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9" name="Овал 18"/>
          <p:cNvSpPr/>
          <p:nvPr/>
        </p:nvSpPr>
        <p:spPr>
          <a:xfrm>
            <a:off x="4438228" y="2204864"/>
            <a:ext cx="3888432" cy="10081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7" name="Овал 16"/>
          <p:cNvSpPr/>
          <p:nvPr/>
        </p:nvSpPr>
        <p:spPr>
          <a:xfrm>
            <a:off x="621804" y="2204864"/>
            <a:ext cx="3312368" cy="10081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Блок-схема: перфолента 11"/>
          <p:cNvSpPr/>
          <p:nvPr/>
        </p:nvSpPr>
        <p:spPr>
          <a:xfrm>
            <a:off x="693812" y="0"/>
            <a:ext cx="2952328" cy="980728"/>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 name="Заголовок 1"/>
          <p:cNvSpPr>
            <a:spLocks noGrp="1"/>
          </p:cNvSpPr>
          <p:nvPr>
            <p:ph type="title"/>
          </p:nvPr>
        </p:nvSpPr>
        <p:spPr>
          <a:xfrm>
            <a:off x="1269876" y="0"/>
            <a:ext cx="3312368" cy="908720"/>
          </a:xfrm>
        </p:spPr>
        <p:txBody>
          <a:bodyPr>
            <a:normAutofit/>
          </a:bodyPr>
          <a:lstStyle/>
          <a:p>
            <a:r>
              <a:rPr lang="ru-RU" b="1" dirty="0" smtClean="0">
                <a:solidFill>
                  <a:srgbClr val="FF0000"/>
                </a:solidFill>
              </a:rPr>
              <a:t>ВЫВОД:</a:t>
            </a:r>
            <a:endParaRPr lang="ru-RU" b="1" dirty="0">
              <a:solidFill>
                <a:srgbClr val="FF0000"/>
              </a:solidFill>
            </a:endParaRPr>
          </a:p>
        </p:txBody>
      </p:sp>
      <p:sp>
        <p:nvSpPr>
          <p:cNvPr id="3" name="Прямоугольник 2"/>
          <p:cNvSpPr/>
          <p:nvPr/>
        </p:nvSpPr>
        <p:spPr>
          <a:xfrm>
            <a:off x="765820" y="2852936"/>
            <a:ext cx="11089232" cy="3237809"/>
          </a:xfrm>
          <a:prstGeom prst="rect">
            <a:avLst/>
          </a:prstGeom>
        </p:spPr>
        <p:txBody>
          <a:bodyPr wrap="square">
            <a:spAutoFit/>
          </a:bodyPr>
          <a:lstStyle/>
          <a:p>
            <a:pPr algn="just">
              <a:lnSpc>
                <a:spcPct val="90000"/>
              </a:lnSpc>
            </a:pPr>
            <a:endParaRPr lang="ru-RU" sz="2800" b="1" dirty="0" smtClean="0">
              <a:solidFill>
                <a:schemeClr val="bg1"/>
              </a:solidFill>
              <a:latin typeface="Times New Roman" pitchFamily="18" charset="0"/>
              <a:cs typeface="Times New Roman" pitchFamily="18" charset="0"/>
            </a:endParaRPr>
          </a:p>
          <a:p>
            <a:pPr algn="just">
              <a:lnSpc>
                <a:spcPct val="90000"/>
              </a:lnSpc>
            </a:pPr>
            <a:r>
              <a:rPr lang="ru-RU" sz="2800" b="1" dirty="0" smtClean="0">
                <a:solidFill>
                  <a:schemeClr val="bg1"/>
                </a:solidFill>
                <a:latin typeface="Times New Roman" pitchFamily="18" charset="0"/>
                <a:cs typeface="Times New Roman" pitchFamily="18" charset="0"/>
              </a:rPr>
              <a:t>Питаясь правильно можно корректировать генетическую предрасположенность к некоторым заболеваниям, таким как сахарный диабет. Поэтому для соблюдения режима питания очень важно обеспечить ребенка – диабетика здоровым питанием в школе. </a:t>
            </a:r>
          </a:p>
          <a:p>
            <a:pPr algn="just">
              <a:lnSpc>
                <a:spcPct val="90000"/>
              </a:lnSpc>
            </a:pPr>
            <a:endParaRPr lang="ru-RU" sz="2800" b="1" dirty="0" smtClean="0">
              <a:solidFill>
                <a:schemeClr val="bg1"/>
              </a:solidFill>
              <a:latin typeface="Times New Roman" pitchFamily="18" charset="0"/>
              <a:cs typeface="Times New Roman" pitchFamily="18" charset="0"/>
            </a:endParaRPr>
          </a:p>
          <a:p>
            <a:pPr algn="just"/>
            <a:endParaRPr lang="ru-RU" sz="28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621805" y="980728"/>
            <a:ext cx="11567020" cy="523220"/>
          </a:xfrm>
          <a:prstGeom prst="rect">
            <a:avLst/>
          </a:prstGeom>
        </p:spPr>
        <p:txBody>
          <a:bodyPr wrap="square">
            <a:spAutoFit/>
          </a:bodyPr>
          <a:lstStyle/>
          <a:p>
            <a:pPr algn="ctr"/>
            <a:r>
              <a:rPr lang="ru-RU" sz="2800" b="1" dirty="0" smtClean="0"/>
              <a:t>Наше здоровье напрямую зависит от трех составляющих: </a:t>
            </a:r>
            <a:endParaRPr lang="ru-RU" sz="2800" b="1" dirty="0"/>
          </a:p>
        </p:txBody>
      </p:sp>
      <p:sp>
        <p:nvSpPr>
          <p:cNvPr id="7" name="TextBox 6"/>
          <p:cNvSpPr txBox="1"/>
          <p:nvPr/>
        </p:nvSpPr>
        <p:spPr>
          <a:xfrm>
            <a:off x="981844" y="2492896"/>
            <a:ext cx="3096344" cy="424732"/>
          </a:xfrm>
          <a:prstGeom prst="rect">
            <a:avLst/>
          </a:prstGeom>
          <a:noFill/>
        </p:spPr>
        <p:txBody>
          <a:bodyPr wrap="square" rtlCol="0">
            <a:spAutoFit/>
          </a:bodyPr>
          <a:lstStyle/>
          <a:p>
            <a:pPr>
              <a:lnSpc>
                <a:spcPct val="90000"/>
              </a:lnSpc>
            </a:pPr>
            <a:r>
              <a:rPr lang="ru-RU" sz="2400" b="1" dirty="0" smtClean="0"/>
              <a:t>ОБРАЗА ЖИЗНИ </a:t>
            </a:r>
            <a:endParaRPr lang="ru-RU" sz="2400" b="1" dirty="0"/>
          </a:p>
        </p:txBody>
      </p:sp>
      <p:sp>
        <p:nvSpPr>
          <p:cNvPr id="8" name="TextBox 7"/>
          <p:cNvSpPr txBox="1"/>
          <p:nvPr/>
        </p:nvSpPr>
        <p:spPr>
          <a:xfrm>
            <a:off x="4726260" y="2492896"/>
            <a:ext cx="3096344" cy="424732"/>
          </a:xfrm>
          <a:prstGeom prst="rect">
            <a:avLst/>
          </a:prstGeom>
          <a:noFill/>
        </p:spPr>
        <p:txBody>
          <a:bodyPr wrap="square" rtlCol="0">
            <a:spAutoFit/>
          </a:bodyPr>
          <a:lstStyle/>
          <a:p>
            <a:pPr>
              <a:lnSpc>
                <a:spcPct val="90000"/>
              </a:lnSpc>
            </a:pPr>
            <a:r>
              <a:rPr lang="ru-RU" sz="2400" b="1" dirty="0" smtClean="0"/>
              <a:t>КОЛИЧЕСТВА СНА</a:t>
            </a:r>
            <a:endParaRPr lang="ru-RU" sz="2400" b="1" dirty="0"/>
          </a:p>
        </p:txBody>
      </p:sp>
      <p:sp>
        <p:nvSpPr>
          <p:cNvPr id="11" name="TextBox 10"/>
          <p:cNvSpPr txBox="1"/>
          <p:nvPr/>
        </p:nvSpPr>
        <p:spPr>
          <a:xfrm rot="10800000" flipV="1">
            <a:off x="9478788" y="2496554"/>
            <a:ext cx="2088232" cy="424732"/>
          </a:xfrm>
          <a:prstGeom prst="rect">
            <a:avLst/>
          </a:prstGeom>
          <a:noFill/>
        </p:spPr>
        <p:txBody>
          <a:bodyPr wrap="square" rtlCol="0">
            <a:spAutoFit/>
          </a:bodyPr>
          <a:lstStyle/>
          <a:p>
            <a:pPr>
              <a:lnSpc>
                <a:spcPct val="90000"/>
              </a:lnSpc>
            </a:pPr>
            <a:r>
              <a:rPr lang="ru-RU" sz="2400" b="1" dirty="0" smtClean="0"/>
              <a:t>ПИТАНИЯ</a:t>
            </a:r>
            <a:endParaRPr lang="ru-RU" sz="2400" b="1" dirty="0"/>
          </a:p>
        </p:txBody>
      </p:sp>
      <p:sp>
        <p:nvSpPr>
          <p:cNvPr id="13" name="Стрелка вниз 12"/>
          <p:cNvSpPr/>
          <p:nvPr/>
        </p:nvSpPr>
        <p:spPr>
          <a:xfrm>
            <a:off x="1773932" y="1556792"/>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4" name="Стрелка вниз 13"/>
          <p:cNvSpPr/>
          <p:nvPr/>
        </p:nvSpPr>
        <p:spPr>
          <a:xfrm>
            <a:off x="6022404" y="1628800"/>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5" name="Стрелка вниз 14"/>
          <p:cNvSpPr/>
          <p:nvPr/>
        </p:nvSpPr>
        <p:spPr>
          <a:xfrm>
            <a:off x="9910836" y="1772816"/>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2" name="TextBox 21"/>
          <p:cNvSpPr txBox="1"/>
          <p:nvPr/>
        </p:nvSpPr>
        <p:spPr>
          <a:xfrm>
            <a:off x="549796" y="5373216"/>
            <a:ext cx="11017224" cy="1089529"/>
          </a:xfrm>
          <a:prstGeom prst="rect">
            <a:avLst/>
          </a:prstGeom>
          <a:solidFill>
            <a:schemeClr val="bg2"/>
          </a:solidFill>
        </p:spPr>
        <p:txBody>
          <a:bodyPr wrap="square" rtlCol="0">
            <a:spAutoFit/>
          </a:bodyPr>
          <a:lstStyle/>
          <a:p>
            <a:pPr algn="ctr">
              <a:lnSpc>
                <a:spcPct val="90000"/>
              </a:lnSpc>
            </a:pPr>
            <a:r>
              <a:rPr lang="ru-RU" sz="3600" b="1" dirty="0" smtClean="0">
                <a:solidFill>
                  <a:srgbClr val="FF0000"/>
                </a:solidFill>
              </a:rPr>
              <a:t>ЗДОРОВОЕ ПИТАНИЕ – ЗДОРОВЫЕ ДЕТИ – ЗДОРОВАЯ НАЦИЯ!</a:t>
            </a:r>
            <a:endParaRPr lang="ru-RU" sz="3600" b="1" dirty="0">
              <a:solidFill>
                <a:srgbClr val="FF0000"/>
              </a:solidFill>
            </a:endParaRP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7788" y="188640"/>
            <a:ext cx="10513168" cy="954107"/>
          </a:xfrm>
          <a:prstGeom prst="rect">
            <a:avLst/>
          </a:prstGeom>
          <a:solidFill>
            <a:schemeClr val="bg2"/>
          </a:solidFill>
        </p:spPr>
        <p:txBody>
          <a:bodyPr wrap="square">
            <a:spAutoFit/>
          </a:bodyPr>
          <a:lstStyle/>
          <a:p>
            <a:pPr algn="ctr"/>
            <a:r>
              <a:rPr lang="ru-RU" sz="2800" b="1" dirty="0" smtClean="0">
                <a:solidFill>
                  <a:srgbClr val="FF0000"/>
                </a:solidFill>
                <a:latin typeface="Times New Roman" pitchFamily="18" charset="0"/>
                <a:cs typeface="Times New Roman" pitchFamily="18" charset="0"/>
              </a:rPr>
              <a:t>Заболеваемость сахарным диабетом во всем мире стремительно растет, и тому есть множество причин: </a:t>
            </a:r>
            <a:endParaRPr lang="ru-RU" sz="2800" b="1" dirty="0">
              <a:solidFill>
                <a:srgbClr val="FF0000"/>
              </a:solidFill>
              <a:latin typeface="Times New Roman" pitchFamily="18" charset="0"/>
              <a:cs typeface="Times New Roman" pitchFamily="18" charset="0"/>
            </a:endParaRPr>
          </a:p>
        </p:txBody>
      </p:sp>
      <p:pic>
        <p:nvPicPr>
          <p:cNvPr id="44037" name="Picture 5" descr="http://moidiabet.ru/public/usermedia/custom/62!(2).jpg"/>
          <p:cNvPicPr>
            <a:picLocks noChangeAspect="1" noChangeArrowheads="1"/>
          </p:cNvPicPr>
          <p:nvPr/>
        </p:nvPicPr>
        <p:blipFill>
          <a:blip r:embed="rId3" cstate="print"/>
          <a:srcRect/>
          <a:stretch>
            <a:fillRect/>
          </a:stretch>
        </p:blipFill>
        <p:spPr bwMode="auto">
          <a:xfrm>
            <a:off x="0" y="1196752"/>
            <a:ext cx="3502124" cy="3600400"/>
          </a:xfrm>
          <a:prstGeom prst="rect">
            <a:avLst/>
          </a:prstGeom>
          <a:noFill/>
        </p:spPr>
      </p:pic>
      <p:sp>
        <p:nvSpPr>
          <p:cNvPr id="7" name="Прямоугольник 6"/>
          <p:cNvSpPr/>
          <p:nvPr/>
        </p:nvSpPr>
        <p:spPr>
          <a:xfrm>
            <a:off x="3502123" y="1196753"/>
            <a:ext cx="5040561" cy="3693319"/>
          </a:xfrm>
          <a:prstGeom prst="rect">
            <a:avLst/>
          </a:prstGeom>
          <a:solidFill>
            <a:schemeClr val="tx1">
              <a:lumMod val="10000"/>
              <a:lumOff val="90000"/>
            </a:schemeClr>
          </a:solidFill>
        </p:spPr>
        <p:txBody>
          <a:bodyPr wrap="square">
            <a:spAutoFit/>
          </a:bodyPr>
          <a:lstStyle/>
          <a:p>
            <a:pPr>
              <a:buFont typeface="Wingdings" pitchFamily="2" charset="2"/>
              <a:buChar char="q"/>
            </a:pPr>
            <a:r>
              <a:rPr lang="ru-RU" sz="2400" b="1" dirty="0">
                <a:solidFill>
                  <a:srgbClr val="002060"/>
                </a:solidFill>
              </a:rPr>
              <a:t> </a:t>
            </a:r>
            <a:r>
              <a:rPr lang="ru-RU" sz="2400" b="1" dirty="0" smtClean="0">
                <a:solidFill>
                  <a:srgbClr val="002060"/>
                </a:solidFill>
                <a:latin typeface="Times New Roman" pitchFamily="18" charset="0"/>
                <a:cs typeface="Times New Roman" pitchFamily="18" charset="0"/>
              </a:rPr>
              <a:t>Наследственность</a:t>
            </a:r>
            <a:endParaRPr lang="ru-RU" sz="2400" b="1" dirty="0" smtClean="0">
              <a:solidFill>
                <a:srgbClr val="002060"/>
              </a:solidFill>
              <a:latin typeface="Times New Roman" pitchFamily="18" charset="0"/>
              <a:cs typeface="Times New Roman" pitchFamily="18" charset="0"/>
            </a:endParaRPr>
          </a:p>
          <a:p>
            <a:pPr>
              <a:buFont typeface="Wingdings" pitchFamily="2" charset="2"/>
              <a:buChar char="q"/>
            </a:pPr>
            <a:r>
              <a:rPr lang="ru-RU" sz="2400" b="1" dirty="0" smtClean="0">
                <a:solidFill>
                  <a:srgbClr val="002060"/>
                </a:solidFill>
                <a:latin typeface="Times New Roman" pitchFamily="18" charset="0"/>
                <a:cs typeface="Times New Roman" pitchFamily="18" charset="0"/>
              </a:rPr>
              <a:t> Плохая экология</a:t>
            </a:r>
          </a:p>
          <a:p>
            <a:pPr>
              <a:buFont typeface="Wingdings" pitchFamily="2" charset="2"/>
              <a:buChar char="q"/>
            </a:pP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Генно-модифицированные</a:t>
            </a:r>
            <a:r>
              <a:rPr lang="ru-RU" sz="2400" b="1" dirty="0" smtClean="0">
                <a:solidFill>
                  <a:srgbClr val="002060"/>
                </a:solidFill>
                <a:latin typeface="Times New Roman" pitchFamily="18" charset="0"/>
                <a:cs typeface="Times New Roman" pitchFamily="18" charset="0"/>
              </a:rPr>
              <a:t>      продукты питания</a:t>
            </a:r>
          </a:p>
          <a:p>
            <a:pPr>
              <a:buFont typeface="Wingdings" pitchFamily="2" charset="2"/>
              <a:buChar char="q"/>
            </a:pPr>
            <a:r>
              <a:rPr lang="ru-RU" sz="2400" b="1" dirty="0" smtClean="0">
                <a:solidFill>
                  <a:srgbClr val="002060"/>
                </a:solidFill>
                <a:latin typeface="Times New Roman" pitchFamily="18" charset="0"/>
                <a:cs typeface="Times New Roman" pitchFamily="18" charset="0"/>
              </a:rPr>
              <a:t> Отсутствие правильного 	</a:t>
            </a:r>
          </a:p>
          <a:p>
            <a:r>
              <a:rPr lang="ru-RU" sz="2400" b="1" dirty="0" smtClean="0">
                <a:solidFill>
                  <a:srgbClr val="002060"/>
                </a:solidFill>
                <a:latin typeface="Times New Roman" pitchFamily="18" charset="0"/>
                <a:cs typeface="Times New Roman" pitchFamily="18" charset="0"/>
              </a:rPr>
              <a:t>режима питания</a:t>
            </a:r>
          </a:p>
          <a:p>
            <a:pPr>
              <a:buFont typeface="Wingdings" pitchFamily="2" charset="2"/>
              <a:buChar char="q"/>
            </a:pPr>
            <a:r>
              <a:rPr lang="ru-RU" sz="2400" b="1" dirty="0" smtClean="0">
                <a:solidFill>
                  <a:srgbClr val="002060"/>
                </a:solidFill>
                <a:latin typeface="Times New Roman" pitchFamily="18" charset="0"/>
                <a:cs typeface="Times New Roman" pitchFamily="18" charset="0"/>
              </a:rPr>
              <a:t> Сидячий образ жизни </a:t>
            </a:r>
          </a:p>
          <a:p>
            <a:pPr>
              <a:buFont typeface="Wingdings" pitchFamily="2" charset="2"/>
              <a:buChar char="q"/>
            </a:pP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Мутирующие</a:t>
            </a:r>
            <a:r>
              <a:rPr lang="ru-RU" sz="2400" b="1" dirty="0" smtClean="0">
                <a:solidFill>
                  <a:srgbClr val="002060"/>
                </a:solidFill>
                <a:latin typeface="Times New Roman" pitchFamily="18" charset="0"/>
                <a:cs typeface="Times New Roman" pitchFamily="18" charset="0"/>
              </a:rPr>
              <a:t> вирусы</a:t>
            </a:r>
          </a:p>
          <a:p>
            <a:pPr>
              <a:buFont typeface="Wingdings" pitchFamily="2" charset="2"/>
              <a:buChar char="q"/>
            </a:pPr>
            <a:r>
              <a:rPr lang="ru-RU" sz="2400" b="1" dirty="0" smtClean="0">
                <a:solidFill>
                  <a:srgbClr val="002060"/>
                </a:solidFill>
                <a:latin typeface="Times New Roman" pitchFamily="18" charset="0"/>
                <a:cs typeface="Times New Roman" pitchFamily="18" charset="0"/>
              </a:rPr>
              <a:t> Стрессы</a:t>
            </a:r>
          </a:p>
          <a:p>
            <a:endParaRPr lang="ru-RU" dirty="0"/>
          </a:p>
        </p:txBody>
      </p:sp>
      <p:sp>
        <p:nvSpPr>
          <p:cNvPr id="8" name="TextBox 7"/>
          <p:cNvSpPr txBox="1"/>
          <p:nvPr/>
        </p:nvSpPr>
        <p:spPr>
          <a:xfrm>
            <a:off x="110514" y="5775218"/>
            <a:ext cx="8326660" cy="867930"/>
          </a:xfrm>
          <a:prstGeom prst="rect">
            <a:avLst/>
          </a:prstGeom>
          <a:solidFill>
            <a:srgbClr val="FFCCFF"/>
          </a:solidFill>
        </p:spPr>
        <p:txBody>
          <a:bodyPr wrap="square" rtlCol="0">
            <a:spAutoFit/>
          </a:bodyPr>
          <a:lstStyle/>
          <a:p>
            <a:pPr algn="ctr">
              <a:lnSpc>
                <a:spcPct val="90000"/>
              </a:lnSpc>
            </a:pPr>
            <a:endParaRPr lang="ru-RU" sz="2800" b="1" dirty="0" smtClean="0">
              <a:solidFill>
                <a:srgbClr val="0070C0"/>
              </a:solidFill>
              <a:latin typeface="Times New Roman" pitchFamily="18" charset="0"/>
              <a:cs typeface="Times New Roman" pitchFamily="18" charset="0"/>
            </a:endParaRPr>
          </a:p>
          <a:p>
            <a:pPr algn="ctr">
              <a:lnSpc>
                <a:spcPct val="90000"/>
              </a:lnSpc>
            </a:pPr>
            <a:r>
              <a:rPr lang="ru-RU" sz="2800" b="1" dirty="0" smtClean="0">
                <a:solidFill>
                  <a:srgbClr val="0070C0"/>
                </a:solidFill>
                <a:latin typeface="Times New Roman" pitchFamily="18" charset="0"/>
                <a:cs typeface="Times New Roman" pitchFamily="18" charset="0"/>
              </a:rPr>
              <a:t>К </a:t>
            </a:r>
            <a:r>
              <a:rPr lang="ru-RU" sz="2800" b="1" dirty="0" smtClean="0">
                <a:solidFill>
                  <a:srgbClr val="0070C0"/>
                </a:solidFill>
                <a:latin typeface="Times New Roman" pitchFamily="18" charset="0"/>
                <a:cs typeface="Times New Roman" pitchFamily="18" charset="0"/>
              </a:rPr>
              <a:t>сожалению, я тоже болен сахарным диабетом.</a:t>
            </a:r>
            <a:endParaRPr lang="ru-RU" sz="2800" b="1" dirty="0">
              <a:solidFill>
                <a:srgbClr val="0070C0"/>
              </a:solidFill>
              <a:latin typeface="Times New Roman" pitchFamily="18" charset="0"/>
              <a:cs typeface="Times New Roman" pitchFamily="18" charset="0"/>
            </a:endParaRPr>
          </a:p>
        </p:txBody>
      </p:sp>
      <p:pic>
        <p:nvPicPr>
          <p:cNvPr id="7174" name="Picture 6" descr="http://otvetin.ru/uploads/posts/1290444996_3914916754_d6ffe08359.jpg"/>
          <p:cNvPicPr>
            <a:picLocks noChangeAspect="1" noChangeArrowheads="1"/>
          </p:cNvPicPr>
          <p:nvPr/>
        </p:nvPicPr>
        <p:blipFill>
          <a:blip r:embed="rId4" cstate="print"/>
          <a:srcRect/>
          <a:stretch>
            <a:fillRect/>
          </a:stretch>
        </p:blipFill>
        <p:spPr bwMode="auto">
          <a:xfrm>
            <a:off x="8326660" y="1412776"/>
            <a:ext cx="3646141" cy="2715982"/>
          </a:xfrm>
          <a:prstGeom prst="rect">
            <a:avLst/>
          </a:prstGeom>
          <a:noFill/>
        </p:spPr>
      </p:pic>
      <p:pic>
        <p:nvPicPr>
          <p:cNvPr id="44038" name="Picture 6" descr="C:\Users\123\Pictures\13.02.2013\DSC00440.JPG"/>
          <p:cNvPicPr>
            <a:picLocks noChangeAspect="1" noChangeArrowheads="1"/>
          </p:cNvPicPr>
          <p:nvPr/>
        </p:nvPicPr>
        <p:blipFill>
          <a:blip r:embed="rId5" cstate="print"/>
          <a:srcRect/>
          <a:stretch>
            <a:fillRect/>
          </a:stretch>
        </p:blipFill>
        <p:spPr bwMode="auto">
          <a:xfrm>
            <a:off x="8398669" y="3717032"/>
            <a:ext cx="3600400" cy="2780928"/>
          </a:xfrm>
          <a:prstGeom prst="rect">
            <a:avLst/>
          </a:prstGeom>
          <a:noFill/>
          <a:ln w="28575">
            <a:solidFill>
              <a:schemeClr val="bg1"/>
            </a:solidFill>
          </a:ln>
        </p:spPr>
      </p:pic>
      <p:sp>
        <p:nvSpPr>
          <p:cNvPr id="9" name="Прямоугольник 8"/>
          <p:cNvSpPr/>
          <p:nvPr/>
        </p:nvSpPr>
        <p:spPr>
          <a:xfrm>
            <a:off x="261765" y="5013176"/>
            <a:ext cx="7992887" cy="867930"/>
          </a:xfrm>
          <a:prstGeom prst="rect">
            <a:avLst/>
          </a:prstGeom>
          <a:solidFill>
            <a:schemeClr val="bg2">
              <a:lumMod val="90000"/>
            </a:schemeClr>
          </a:solidFill>
        </p:spPr>
        <p:txBody>
          <a:bodyPr wrap="square">
            <a:spAutoFit/>
          </a:bodyPr>
          <a:lstStyle/>
          <a:p>
            <a:pPr algn="ctr">
              <a:lnSpc>
                <a:spcPct val="90000"/>
              </a:lnSpc>
            </a:pPr>
            <a:r>
              <a:rPr lang="ru-RU" sz="2800" b="1" dirty="0" smtClean="0">
                <a:solidFill>
                  <a:srgbClr val="FF0000"/>
                </a:solidFill>
                <a:latin typeface="Times New Roman" pitchFamily="18" charset="0"/>
                <a:cs typeface="Times New Roman" pitchFamily="18" charset="0"/>
              </a:rPr>
              <a:t>В России количество детей и подростков, больных диабетом, составляет более 26 000 чел. </a:t>
            </a:r>
            <a:endParaRPr lang="ru-RU" sz="28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biznesledi100.ru/wp-content/uploads/2012/06/Piramida1.jpg"/>
          <p:cNvPicPr>
            <a:picLocks noChangeAspect="1" noChangeArrowheads="1"/>
          </p:cNvPicPr>
          <p:nvPr/>
        </p:nvPicPr>
        <p:blipFill>
          <a:blip r:embed="rId3" cstate="print"/>
          <a:srcRect/>
          <a:stretch>
            <a:fillRect/>
          </a:stretch>
        </p:blipFill>
        <p:spPr bwMode="auto">
          <a:xfrm>
            <a:off x="-1" y="1230679"/>
            <a:ext cx="5517931" cy="5366674"/>
          </a:xfrm>
          <a:prstGeom prst="rect">
            <a:avLst/>
          </a:prstGeom>
          <a:noFill/>
        </p:spPr>
      </p:pic>
      <p:sp>
        <p:nvSpPr>
          <p:cNvPr id="9" name="Прямоугольник 8"/>
          <p:cNvSpPr/>
          <p:nvPr/>
        </p:nvSpPr>
        <p:spPr>
          <a:xfrm>
            <a:off x="1053852" y="332656"/>
            <a:ext cx="10657184" cy="10081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8" name="Скругленный прямоугольник 7"/>
          <p:cNvSpPr/>
          <p:nvPr/>
        </p:nvSpPr>
        <p:spPr>
          <a:xfrm>
            <a:off x="5230316" y="1484784"/>
            <a:ext cx="6958508" cy="5184576"/>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5" name="Прямоугольник 4"/>
          <p:cNvSpPr/>
          <p:nvPr/>
        </p:nvSpPr>
        <p:spPr>
          <a:xfrm>
            <a:off x="5230316" y="1628800"/>
            <a:ext cx="6958508" cy="4893647"/>
          </a:xfrm>
          <a:prstGeom prst="rect">
            <a:avLst/>
          </a:prstGeom>
        </p:spPr>
        <p:txBody>
          <a:bodyPr wrap="square">
            <a:spAutoFit/>
          </a:bodyPr>
          <a:lstStyle/>
          <a:p>
            <a:pPr algn="ctr">
              <a:buFont typeface="Wingdings" pitchFamily="2" charset="2"/>
              <a:buChar char="Ø"/>
            </a:pPr>
            <a:r>
              <a:rPr lang="ru-RU" sz="2400" b="1" dirty="0" smtClean="0">
                <a:solidFill>
                  <a:srgbClr val="003300"/>
                </a:solidFill>
                <a:latin typeface="Times New Roman" pitchFamily="18" charset="0"/>
                <a:cs typeface="Times New Roman" pitchFamily="18" charset="0"/>
              </a:rPr>
              <a:t> дробное </a:t>
            </a:r>
            <a:r>
              <a:rPr lang="ru-RU" sz="2400" b="1" dirty="0" smtClean="0">
                <a:solidFill>
                  <a:srgbClr val="003300"/>
                </a:solidFill>
                <a:latin typeface="Times New Roman" pitchFamily="18" charset="0"/>
                <a:cs typeface="Times New Roman" pitchFamily="18" charset="0"/>
              </a:rPr>
              <a:t>питание 5-6 раз в сутки;</a:t>
            </a:r>
          </a:p>
          <a:p>
            <a:pPr algn="ctr">
              <a:buFont typeface="Wingdings" pitchFamily="2" charset="2"/>
              <a:buChar char="Ø"/>
            </a:pPr>
            <a:r>
              <a:rPr lang="ru-RU" sz="2400" b="1" dirty="0" smtClean="0">
                <a:solidFill>
                  <a:srgbClr val="003300"/>
                </a:solidFill>
                <a:latin typeface="Times New Roman" pitchFamily="18" charset="0"/>
                <a:cs typeface="Times New Roman" pitchFamily="18" charset="0"/>
              </a:rPr>
              <a:t>обязательный прием пищи в определенные часы;</a:t>
            </a:r>
          </a:p>
          <a:p>
            <a:pPr algn="ctr">
              <a:buFont typeface="Wingdings" pitchFamily="2" charset="2"/>
              <a:buChar char="Ø"/>
            </a:pPr>
            <a:r>
              <a:rPr lang="ru-RU" sz="2400" b="1" dirty="0" smtClean="0">
                <a:solidFill>
                  <a:srgbClr val="003300"/>
                </a:solidFill>
                <a:latin typeface="Times New Roman" pitchFamily="18" charset="0"/>
                <a:cs typeface="Times New Roman" pitchFamily="18" charset="0"/>
              </a:rPr>
              <a:t> исключение </a:t>
            </a:r>
            <a:r>
              <a:rPr lang="ru-RU" sz="2400" b="1" dirty="0" smtClean="0">
                <a:solidFill>
                  <a:srgbClr val="003300"/>
                </a:solidFill>
                <a:latin typeface="Times New Roman" pitchFamily="18" charset="0"/>
                <a:cs typeface="Times New Roman" pitchFamily="18" charset="0"/>
              </a:rPr>
              <a:t>продуктов с высоким гликемическим индексом;</a:t>
            </a:r>
          </a:p>
          <a:p>
            <a:pPr algn="ctr">
              <a:buFont typeface="Wingdings" pitchFamily="2" charset="2"/>
              <a:buChar char="Ø"/>
            </a:pPr>
            <a:r>
              <a:rPr lang="ru-RU" sz="2400" b="1" dirty="0" smtClean="0">
                <a:solidFill>
                  <a:srgbClr val="003300"/>
                </a:solidFill>
                <a:latin typeface="Times New Roman" pitchFamily="18" charset="0"/>
                <a:cs typeface="Times New Roman" pitchFamily="18" charset="0"/>
              </a:rPr>
              <a:t> полноценная </a:t>
            </a:r>
            <a:r>
              <a:rPr lang="ru-RU" sz="2400" b="1" dirty="0" smtClean="0">
                <a:solidFill>
                  <a:srgbClr val="003300"/>
                </a:solidFill>
                <a:latin typeface="Times New Roman" pitchFamily="18" charset="0"/>
                <a:cs typeface="Times New Roman" pitchFamily="18" charset="0"/>
              </a:rPr>
              <a:t>качественная по составу  и сбалансированности пища;</a:t>
            </a:r>
          </a:p>
          <a:p>
            <a:pPr algn="ctr">
              <a:buFont typeface="Wingdings" pitchFamily="2" charset="2"/>
              <a:buChar char="Ø"/>
            </a:pPr>
            <a:r>
              <a:rPr lang="ru-RU" sz="2400" b="1" dirty="0" smtClean="0">
                <a:solidFill>
                  <a:srgbClr val="003300"/>
                </a:solidFill>
                <a:latin typeface="Times New Roman" pitchFamily="18" charset="0"/>
                <a:cs typeface="Times New Roman" pitchFamily="18" charset="0"/>
              </a:rPr>
              <a:t> в </a:t>
            </a:r>
            <a:r>
              <a:rPr lang="ru-RU" sz="2400" b="1" dirty="0" smtClean="0">
                <a:solidFill>
                  <a:srgbClr val="003300"/>
                </a:solidFill>
                <a:latin typeface="Times New Roman" pitchFamily="18" charset="0"/>
                <a:cs typeface="Times New Roman" pitchFamily="18" charset="0"/>
              </a:rPr>
              <a:t>рационе должно быть достаточное количество овощей;</a:t>
            </a:r>
          </a:p>
          <a:p>
            <a:pPr algn="ctr">
              <a:buFont typeface="Wingdings" pitchFamily="2" charset="2"/>
              <a:buChar char="Ø"/>
            </a:pPr>
            <a:r>
              <a:rPr lang="ru-RU" sz="2400" b="1" dirty="0" smtClean="0">
                <a:solidFill>
                  <a:srgbClr val="003300"/>
                </a:solidFill>
                <a:latin typeface="Times New Roman" pitchFamily="18" charset="0"/>
                <a:cs typeface="Times New Roman" pitchFamily="18" charset="0"/>
              </a:rPr>
              <a:t>  ограничение </a:t>
            </a:r>
            <a:r>
              <a:rPr lang="ru-RU" sz="2400" b="1" dirty="0" smtClean="0">
                <a:solidFill>
                  <a:srgbClr val="003300"/>
                </a:solidFill>
                <a:latin typeface="Times New Roman" pitchFamily="18" charset="0"/>
                <a:cs typeface="Times New Roman" pitchFamily="18" charset="0"/>
              </a:rPr>
              <a:t>употребления продуктов с высоким       содержанием животных жиров;</a:t>
            </a:r>
          </a:p>
          <a:p>
            <a:pPr algn="ctr">
              <a:buFont typeface="Wingdings" pitchFamily="2" charset="2"/>
              <a:buChar char="Ø"/>
            </a:pPr>
            <a:r>
              <a:rPr lang="ru-RU" sz="2400" b="1" dirty="0" smtClean="0">
                <a:solidFill>
                  <a:srgbClr val="003300"/>
                </a:solidFill>
                <a:latin typeface="Times New Roman" pitchFamily="18" charset="0"/>
                <a:cs typeface="Times New Roman" pitchFamily="18" charset="0"/>
              </a:rPr>
              <a:t>  калорийность </a:t>
            </a:r>
            <a:r>
              <a:rPr lang="ru-RU" sz="2400" b="1" dirty="0" smtClean="0">
                <a:solidFill>
                  <a:srgbClr val="003300"/>
                </a:solidFill>
                <a:latin typeface="Times New Roman" pitchFamily="18" charset="0"/>
                <a:cs typeface="Times New Roman" pitchFamily="18" charset="0"/>
              </a:rPr>
              <a:t>пищи должна соответствовать возрасту ребенка</a:t>
            </a:r>
          </a:p>
        </p:txBody>
      </p:sp>
      <p:sp>
        <p:nvSpPr>
          <p:cNvPr id="6" name="TextBox 5"/>
          <p:cNvSpPr txBox="1"/>
          <p:nvPr/>
        </p:nvSpPr>
        <p:spPr>
          <a:xfrm>
            <a:off x="1044140" y="362079"/>
            <a:ext cx="10729192" cy="978729"/>
          </a:xfrm>
          <a:prstGeom prst="rect">
            <a:avLst/>
          </a:prstGeom>
          <a:noFill/>
        </p:spPr>
        <p:txBody>
          <a:bodyPr wrap="square" rtlCol="0">
            <a:spAutoFit/>
          </a:bodyPr>
          <a:lstStyle/>
          <a:p>
            <a:pPr algn="ctr">
              <a:lnSpc>
                <a:spcPct val="90000"/>
              </a:lnSpc>
            </a:pPr>
            <a:r>
              <a:rPr lang="ru-RU" sz="3200" dirty="0" smtClean="0">
                <a:solidFill>
                  <a:srgbClr val="002060"/>
                </a:solidFill>
                <a:latin typeface="Times New Roman" pitchFamily="18" charset="0"/>
                <a:cs typeface="Times New Roman" pitchFamily="18" charset="0"/>
              </a:rPr>
              <a:t>Основные правила питания для детей и подростков при сахарном диабете</a:t>
            </a:r>
            <a:endParaRPr lang="ru-RU"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3502124" y="0"/>
            <a:ext cx="4680520" cy="68580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4" name="Заголовок 3"/>
          <p:cNvSpPr>
            <a:spLocks noGrp="1"/>
          </p:cNvSpPr>
          <p:nvPr>
            <p:ph type="title"/>
          </p:nvPr>
        </p:nvSpPr>
        <p:spPr>
          <a:xfrm>
            <a:off x="3790155" y="0"/>
            <a:ext cx="3903417" cy="2348880"/>
          </a:xfrm>
        </p:spPr>
        <p:txBody>
          <a:bodyPr>
            <a:noAutofit/>
          </a:bodyPr>
          <a:lstStyle/>
          <a:p>
            <a:pPr algn="ctr"/>
            <a:r>
              <a:rPr lang="ru-RU" sz="2400" b="1" dirty="0" smtClean="0">
                <a:solidFill>
                  <a:schemeClr val="bg2"/>
                </a:solidFill>
                <a:latin typeface="Times New Roman" pitchFamily="18" charset="0"/>
                <a:cs typeface="Times New Roman" pitchFamily="18" charset="0"/>
              </a:rPr>
              <a:t>Я также выяснил, что при сахарном диабете, чтобы не было осложнений, а также чтобы уровень сахара в крови сильно не поднимался, нужно заниматься спортом</a:t>
            </a:r>
            <a:endParaRPr lang="ru-RU" sz="2400" b="1" dirty="0">
              <a:solidFill>
                <a:schemeClr val="bg2"/>
              </a:solidFill>
              <a:latin typeface="Times New Roman" pitchFamily="18" charset="0"/>
              <a:cs typeface="Times New Roman" pitchFamily="18" charset="0"/>
            </a:endParaRPr>
          </a:p>
        </p:txBody>
      </p:sp>
      <p:pic>
        <p:nvPicPr>
          <p:cNvPr id="7" name="Рисунок 6" descr="DSC00498.JPG"/>
          <p:cNvPicPr>
            <a:picLocks noChangeAspect="1"/>
          </p:cNvPicPr>
          <p:nvPr/>
        </p:nvPicPr>
        <p:blipFill>
          <a:blip r:embed="rId3" cstate="print"/>
          <a:stretch>
            <a:fillRect/>
          </a:stretch>
        </p:blipFill>
        <p:spPr>
          <a:xfrm>
            <a:off x="8182644" y="3555014"/>
            <a:ext cx="3816424" cy="3078341"/>
          </a:xfrm>
          <a:prstGeom prst="rect">
            <a:avLst/>
          </a:prstGeom>
          <a:ln w="28575">
            <a:solidFill>
              <a:srgbClr val="66FF33"/>
            </a:solidFill>
          </a:ln>
        </p:spPr>
      </p:pic>
      <p:pic>
        <p:nvPicPr>
          <p:cNvPr id="8" name="Рисунок 7" descr="DSC00376.JPG"/>
          <p:cNvPicPr>
            <a:picLocks noChangeAspect="1"/>
          </p:cNvPicPr>
          <p:nvPr/>
        </p:nvPicPr>
        <p:blipFill>
          <a:blip r:embed="rId4" cstate="print"/>
          <a:stretch>
            <a:fillRect/>
          </a:stretch>
        </p:blipFill>
        <p:spPr>
          <a:xfrm>
            <a:off x="1" y="0"/>
            <a:ext cx="3502124" cy="4653136"/>
          </a:xfrm>
          <a:prstGeom prst="rect">
            <a:avLst/>
          </a:prstGeom>
          <a:ln w="38100">
            <a:solidFill>
              <a:srgbClr val="66FF33"/>
            </a:solidFill>
          </a:ln>
        </p:spPr>
      </p:pic>
      <p:pic>
        <p:nvPicPr>
          <p:cNvPr id="9" name="Рисунок 8" descr="DSC00379.JPG"/>
          <p:cNvPicPr>
            <a:picLocks noChangeAspect="1"/>
          </p:cNvPicPr>
          <p:nvPr/>
        </p:nvPicPr>
        <p:blipFill>
          <a:blip r:embed="rId5" cstate="print"/>
          <a:stretch>
            <a:fillRect/>
          </a:stretch>
        </p:blipFill>
        <p:spPr>
          <a:xfrm>
            <a:off x="7894612" y="332656"/>
            <a:ext cx="4067944" cy="3104964"/>
          </a:xfrm>
          <a:prstGeom prst="rect">
            <a:avLst/>
          </a:prstGeom>
          <a:ln w="38100">
            <a:solidFill>
              <a:srgbClr val="66FF33"/>
            </a:solidFill>
          </a:ln>
        </p:spPr>
      </p:pic>
      <p:pic>
        <p:nvPicPr>
          <p:cNvPr id="5" name="Содержимое 8" descr="DSC00517.JPG"/>
          <p:cNvPicPr>
            <a:picLocks noChangeAspect="1"/>
          </p:cNvPicPr>
          <p:nvPr/>
        </p:nvPicPr>
        <p:blipFill>
          <a:blip r:embed="rId6" cstate="print"/>
          <a:stretch>
            <a:fillRect/>
          </a:stretch>
        </p:blipFill>
        <p:spPr>
          <a:xfrm>
            <a:off x="0" y="4149080"/>
            <a:ext cx="3502124" cy="2708920"/>
          </a:xfrm>
          <a:prstGeom prst="rect">
            <a:avLst/>
          </a:prstGeom>
          <a:ln w="38100">
            <a:solidFill>
              <a:srgbClr val="92D050"/>
            </a:solidFill>
          </a:ln>
        </p:spPr>
      </p:pic>
      <p:sp>
        <p:nvSpPr>
          <p:cNvPr id="10" name="TextBox 9"/>
          <p:cNvSpPr txBox="1"/>
          <p:nvPr/>
        </p:nvSpPr>
        <p:spPr>
          <a:xfrm>
            <a:off x="3646140" y="2348880"/>
            <a:ext cx="4176464" cy="757130"/>
          </a:xfrm>
          <a:prstGeom prst="rect">
            <a:avLst/>
          </a:prstGeom>
          <a:solidFill>
            <a:srgbClr val="99FF99"/>
          </a:solidFill>
        </p:spPr>
        <p:txBody>
          <a:bodyPr wrap="square" rtlCol="0">
            <a:spAutoFit/>
          </a:bodyPr>
          <a:lstStyle/>
          <a:p>
            <a:pPr algn="ctr">
              <a:lnSpc>
                <a:spcPct val="90000"/>
              </a:lnSpc>
            </a:pPr>
            <a:r>
              <a:rPr lang="ru-RU" sz="2400" b="1" dirty="0" smtClean="0">
                <a:latin typeface="Times New Roman" pitchFamily="18" charset="0"/>
                <a:cs typeface="Times New Roman" pitchFamily="18" charset="0"/>
              </a:rPr>
              <a:t>Знаменитые спортсмены-диабетики</a:t>
            </a:r>
            <a:endParaRPr lang="ru-RU" sz="2400" b="1" dirty="0">
              <a:latin typeface="Times New Roman" pitchFamily="18" charset="0"/>
              <a:cs typeface="Times New Roman" pitchFamily="18" charset="0"/>
            </a:endParaRPr>
          </a:p>
        </p:txBody>
      </p:sp>
      <p:sp>
        <p:nvSpPr>
          <p:cNvPr id="11" name="TextBox 10"/>
          <p:cNvSpPr txBox="1"/>
          <p:nvPr/>
        </p:nvSpPr>
        <p:spPr>
          <a:xfrm>
            <a:off x="3502124" y="3212976"/>
            <a:ext cx="4752528" cy="3693319"/>
          </a:xfrm>
          <a:prstGeom prst="rect">
            <a:avLst/>
          </a:prstGeom>
          <a:noFill/>
        </p:spPr>
        <p:txBody>
          <a:bodyPr wrap="square" rtlCol="0">
            <a:spAutoFit/>
          </a:bodyPr>
          <a:lstStyle/>
          <a:p>
            <a:pPr algn="ctr">
              <a:lnSpc>
                <a:spcPct val="90000"/>
              </a:lnSpc>
            </a:pPr>
            <a:r>
              <a:rPr lang="ru-RU" sz="2000" b="1" dirty="0" smtClean="0">
                <a:solidFill>
                  <a:schemeClr val="bg1"/>
                </a:solidFill>
                <a:latin typeface="Times New Roman" pitchFamily="18" charset="0"/>
                <a:cs typeface="Times New Roman" pitchFamily="18" charset="0"/>
              </a:rPr>
              <a:t>Бобби Кларк, канадский хоккеист</a:t>
            </a:r>
          </a:p>
          <a:p>
            <a:pPr algn="ctr">
              <a:lnSpc>
                <a:spcPct val="90000"/>
              </a:lnSpc>
            </a:pPr>
            <a:r>
              <a:rPr lang="ru-RU" sz="2000" b="1" dirty="0" smtClean="0">
                <a:solidFill>
                  <a:schemeClr val="bg1"/>
                </a:solidFill>
                <a:latin typeface="Times New Roman" pitchFamily="18" charset="0"/>
                <a:cs typeface="Times New Roman" pitchFamily="18" charset="0"/>
              </a:rPr>
              <a:t> (с 13 лет)</a:t>
            </a:r>
          </a:p>
          <a:p>
            <a:pPr algn="ctr">
              <a:lnSpc>
                <a:spcPct val="90000"/>
              </a:lnSpc>
            </a:pPr>
            <a:r>
              <a:rPr lang="ru-RU" sz="2000" b="1" dirty="0" smtClean="0">
                <a:solidFill>
                  <a:schemeClr val="bg1"/>
                </a:solidFill>
                <a:latin typeface="Times New Roman" pitchFamily="18" charset="0"/>
                <a:cs typeface="Times New Roman" pitchFamily="18" charset="0"/>
              </a:rPr>
              <a:t>Николай </a:t>
            </a:r>
            <a:r>
              <a:rPr lang="ru-RU" sz="2000" b="1" dirty="0" err="1" smtClean="0">
                <a:solidFill>
                  <a:schemeClr val="bg1"/>
                </a:solidFill>
                <a:latin typeface="Times New Roman" pitchFamily="18" charset="0"/>
                <a:cs typeface="Times New Roman" pitchFamily="18" charset="0"/>
              </a:rPr>
              <a:t>Дроздетский</a:t>
            </a:r>
            <a:r>
              <a:rPr lang="ru-RU" sz="2000" b="1" dirty="0" smtClean="0">
                <a:solidFill>
                  <a:schemeClr val="bg1"/>
                </a:solidFill>
                <a:latin typeface="Times New Roman" pitchFamily="18" charset="0"/>
                <a:cs typeface="Times New Roman" pitchFamily="18" charset="0"/>
              </a:rPr>
              <a:t>, российский хоккеист</a:t>
            </a:r>
          </a:p>
          <a:p>
            <a:pPr algn="ctr">
              <a:lnSpc>
                <a:spcPct val="90000"/>
              </a:lnSpc>
            </a:pPr>
            <a:r>
              <a:rPr lang="ru-RU" sz="2000" b="1" dirty="0" smtClean="0">
                <a:solidFill>
                  <a:schemeClr val="bg1"/>
                </a:solidFill>
                <a:latin typeface="Times New Roman" pitchFamily="18" charset="0"/>
                <a:cs typeface="Times New Roman" pitchFamily="18" charset="0"/>
              </a:rPr>
              <a:t>Петер </a:t>
            </a:r>
            <a:r>
              <a:rPr lang="ru-RU" sz="2000" b="1" dirty="0" err="1" smtClean="0">
                <a:solidFill>
                  <a:schemeClr val="bg1"/>
                </a:solidFill>
                <a:latin typeface="Times New Roman" pitchFamily="18" charset="0"/>
                <a:cs typeface="Times New Roman" pitchFamily="18" charset="0"/>
              </a:rPr>
              <a:t>Зеттерберг</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швецкий</a:t>
            </a:r>
            <a:r>
              <a:rPr lang="ru-RU" sz="2000" b="1" dirty="0" smtClean="0">
                <a:solidFill>
                  <a:schemeClr val="bg1"/>
                </a:solidFill>
                <a:latin typeface="Times New Roman" pitchFamily="18" charset="0"/>
                <a:cs typeface="Times New Roman" pitchFamily="18" charset="0"/>
              </a:rPr>
              <a:t> футболист (с 19 лет)</a:t>
            </a:r>
          </a:p>
          <a:p>
            <a:pPr algn="ctr">
              <a:lnSpc>
                <a:spcPct val="90000"/>
              </a:lnSpc>
            </a:pPr>
            <a:r>
              <a:rPr lang="ru-RU" sz="2000" b="1" dirty="0" smtClean="0">
                <a:solidFill>
                  <a:schemeClr val="bg1"/>
                </a:solidFill>
                <a:latin typeface="Times New Roman" pitchFamily="18" charset="0"/>
                <a:cs typeface="Times New Roman" pitchFamily="18" charset="0"/>
              </a:rPr>
              <a:t>Джеймс «</a:t>
            </a:r>
            <a:r>
              <a:rPr lang="ru-RU" sz="2000" b="1" dirty="0" err="1" smtClean="0">
                <a:solidFill>
                  <a:schemeClr val="bg1"/>
                </a:solidFill>
                <a:latin typeface="Times New Roman" pitchFamily="18" charset="0"/>
                <a:cs typeface="Times New Roman" pitchFamily="18" charset="0"/>
              </a:rPr>
              <a:t>Бастер</a:t>
            </a:r>
            <a:r>
              <a:rPr lang="ru-RU" sz="2000" b="1" dirty="0" smtClean="0">
                <a:solidFill>
                  <a:schemeClr val="bg1"/>
                </a:solidFill>
                <a:latin typeface="Times New Roman" pitchFamily="18" charset="0"/>
                <a:cs typeface="Times New Roman" pitchFamily="18" charset="0"/>
              </a:rPr>
              <a:t>» Дуглас и Рей Робинсон, боксеры</a:t>
            </a:r>
          </a:p>
          <a:p>
            <a:pPr algn="ctr">
              <a:lnSpc>
                <a:spcPct val="90000"/>
              </a:lnSpc>
            </a:pPr>
            <a:r>
              <a:rPr lang="ru-RU" sz="2000" b="1" dirty="0" smtClean="0">
                <a:solidFill>
                  <a:schemeClr val="bg1"/>
                </a:solidFill>
                <a:latin typeface="Times New Roman" pitchFamily="18" charset="0"/>
                <a:cs typeface="Times New Roman" pitchFamily="18" charset="0"/>
              </a:rPr>
              <a:t>Билли Кинг и Билли </a:t>
            </a:r>
            <a:r>
              <a:rPr lang="ru-RU" sz="2000" b="1" dirty="0" err="1" smtClean="0">
                <a:solidFill>
                  <a:schemeClr val="bg1"/>
                </a:solidFill>
                <a:latin typeface="Times New Roman" pitchFamily="18" charset="0"/>
                <a:cs typeface="Times New Roman" pitchFamily="18" charset="0"/>
              </a:rPr>
              <a:t>Талбот</a:t>
            </a:r>
            <a:r>
              <a:rPr lang="ru-RU" sz="2000" b="1" dirty="0" smtClean="0">
                <a:solidFill>
                  <a:schemeClr val="bg1"/>
                </a:solidFill>
                <a:latin typeface="Times New Roman" pitchFamily="18" charset="0"/>
                <a:cs typeface="Times New Roman" pitchFamily="18" charset="0"/>
              </a:rPr>
              <a:t>, теннисисты</a:t>
            </a:r>
          </a:p>
          <a:p>
            <a:pPr algn="ctr">
              <a:lnSpc>
                <a:spcPct val="90000"/>
              </a:lnSpc>
            </a:pPr>
            <a:r>
              <a:rPr lang="ru-RU" sz="2000" b="1" dirty="0" smtClean="0">
                <a:solidFill>
                  <a:schemeClr val="bg1"/>
                </a:solidFill>
                <a:latin typeface="Times New Roman" pitchFamily="18" charset="0"/>
                <a:cs typeface="Times New Roman" pitchFamily="18" charset="0"/>
              </a:rPr>
              <a:t>Стив </a:t>
            </a:r>
            <a:r>
              <a:rPr lang="ru-RU" sz="2000" b="1" dirty="0" err="1" smtClean="0">
                <a:solidFill>
                  <a:schemeClr val="bg1"/>
                </a:solidFill>
                <a:latin typeface="Times New Roman" pitchFamily="18" charset="0"/>
                <a:cs typeface="Times New Roman" pitchFamily="18" charset="0"/>
              </a:rPr>
              <a:t>Редгрейв</a:t>
            </a:r>
            <a:r>
              <a:rPr lang="ru-RU" sz="2000" b="1" dirty="0" smtClean="0">
                <a:solidFill>
                  <a:schemeClr val="bg1"/>
                </a:solidFill>
                <a:latin typeface="Times New Roman" pitchFamily="18" charset="0"/>
                <a:cs typeface="Times New Roman" pitchFamily="18" charset="0"/>
              </a:rPr>
              <a:t>, олимпийский чемпион в парной гребле</a:t>
            </a:r>
          </a:p>
          <a:p>
            <a:pPr algn="ctr">
              <a:lnSpc>
                <a:spcPct val="90000"/>
              </a:lnSpc>
            </a:pPr>
            <a:r>
              <a:rPr lang="ru-RU" sz="2000" b="1" dirty="0" err="1" smtClean="0">
                <a:solidFill>
                  <a:schemeClr val="bg1"/>
                </a:solidFill>
                <a:latin typeface="Times New Roman" pitchFamily="18" charset="0"/>
                <a:cs typeface="Times New Roman" pitchFamily="18" charset="0"/>
              </a:rPr>
              <a:t>Эйден</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Бейл</a:t>
            </a:r>
            <a:r>
              <a:rPr lang="ru-RU" sz="2000" b="1" dirty="0" smtClean="0">
                <a:solidFill>
                  <a:schemeClr val="bg1"/>
                </a:solidFill>
                <a:latin typeface="Times New Roman" pitchFamily="18" charset="0"/>
                <a:cs typeface="Times New Roman" pitchFamily="18" charset="0"/>
              </a:rPr>
              <a:t>, американский марафонец</a:t>
            </a:r>
            <a:endParaRPr lang="ru-RU" sz="2000" b="1"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045" y="2132856"/>
            <a:ext cx="9406780" cy="1631216"/>
          </a:xfrm>
          <a:prstGeom prst="rect">
            <a:avLst/>
          </a:prstGeom>
          <a:solidFill>
            <a:srgbClr val="FFCCFF"/>
          </a:solidFill>
        </p:spPr>
        <p:txBody>
          <a:bodyPr wrap="square">
            <a:spAutoFit/>
          </a:bodyPr>
          <a:lstStyle/>
          <a:p>
            <a:r>
              <a:rPr lang="ru-RU" sz="2000" dirty="0" smtClean="0"/>
              <a:t>- Правильное питание при </a:t>
            </a:r>
            <a:r>
              <a:rPr lang="ru-RU" sz="2000" dirty="0" err="1" smtClean="0"/>
              <a:t>СД</a:t>
            </a:r>
            <a:r>
              <a:rPr lang="ru-RU" sz="2000" dirty="0" smtClean="0"/>
              <a:t> - самостоятельный метод лечения, который играет не менее важную роль, чем инсулин. Поэтому больной сахарным диабетом должен умело составлять свой рацион </a:t>
            </a:r>
          </a:p>
          <a:p>
            <a:r>
              <a:rPr lang="ru-RU" sz="2000" dirty="0" smtClean="0"/>
              <a:t>питания и ежедневно контролировать уровень </a:t>
            </a:r>
          </a:p>
          <a:p>
            <a:r>
              <a:rPr lang="ru-RU" sz="2000" dirty="0" smtClean="0"/>
              <a:t>сахара крови.</a:t>
            </a:r>
            <a:endParaRPr lang="ru-RU" sz="2000" dirty="0"/>
          </a:p>
        </p:txBody>
      </p:sp>
      <p:sp>
        <p:nvSpPr>
          <p:cNvPr id="6" name="TextBox 5"/>
          <p:cNvSpPr txBox="1"/>
          <p:nvPr/>
        </p:nvSpPr>
        <p:spPr>
          <a:xfrm>
            <a:off x="0" y="0"/>
            <a:ext cx="12188825" cy="1421928"/>
          </a:xfrm>
          <a:prstGeom prst="rect">
            <a:avLst/>
          </a:prstGeom>
          <a:blipFill>
            <a:blip r:embed="rId3" cstate="print"/>
            <a:tile tx="0" ty="0" sx="100000" sy="100000" flip="none" algn="tl"/>
          </a:blipFill>
        </p:spPr>
        <p:txBody>
          <a:bodyPr wrap="square" rtlCol="0">
            <a:spAutoFit/>
          </a:bodyPr>
          <a:lstStyle/>
          <a:p>
            <a:pPr algn="ctr">
              <a:lnSpc>
                <a:spcPct val="90000"/>
              </a:lnSpc>
            </a:pPr>
            <a:r>
              <a:rPr lang="ru-RU" sz="3200" b="1" dirty="0" smtClean="0">
                <a:solidFill>
                  <a:srgbClr val="FF0000"/>
                </a:solidFill>
                <a:latin typeface="Cambria" pitchFamily="18" charset="0"/>
              </a:rPr>
              <a:t>Я решил спросить о пользе правильного питания при сахарном диабете у моих лечащих врачей. И вот, что они мне ответили:</a:t>
            </a:r>
            <a:endParaRPr lang="ru-RU" sz="3200" b="1" dirty="0">
              <a:solidFill>
                <a:srgbClr val="FF0000"/>
              </a:solidFill>
              <a:latin typeface="Cambria" pitchFamily="18" charset="0"/>
            </a:endParaRPr>
          </a:p>
        </p:txBody>
      </p:sp>
      <p:sp>
        <p:nvSpPr>
          <p:cNvPr id="7" name="TextBox 6"/>
          <p:cNvSpPr txBox="1"/>
          <p:nvPr/>
        </p:nvSpPr>
        <p:spPr>
          <a:xfrm>
            <a:off x="3214091" y="1556792"/>
            <a:ext cx="8712969" cy="590931"/>
          </a:xfrm>
          <a:prstGeom prst="rect">
            <a:avLst/>
          </a:prstGeom>
          <a:solidFill>
            <a:srgbClr val="FFFFCC"/>
          </a:solidFill>
        </p:spPr>
        <p:txBody>
          <a:bodyPr wrap="square" rtlCol="0">
            <a:spAutoFit/>
          </a:bodyPr>
          <a:lstStyle/>
          <a:p>
            <a:pPr>
              <a:lnSpc>
                <a:spcPct val="90000"/>
              </a:lnSpc>
            </a:pPr>
            <a:r>
              <a:rPr lang="ru-RU" dirty="0" smtClean="0"/>
              <a:t>- </a:t>
            </a:r>
            <a:r>
              <a:rPr lang="ru-RU" b="1" dirty="0" smtClean="0">
                <a:solidFill>
                  <a:srgbClr val="003300"/>
                </a:solidFill>
              </a:rPr>
              <a:t>Ирина Ивановна, а почему так важно соблюдать диету при сахарном диабете?</a:t>
            </a:r>
            <a:endParaRPr lang="ru-RU" b="1" dirty="0">
              <a:solidFill>
                <a:srgbClr val="003300"/>
              </a:solidFill>
            </a:endParaRPr>
          </a:p>
        </p:txBody>
      </p:sp>
      <p:pic>
        <p:nvPicPr>
          <p:cNvPr id="1026" name="Picture 2" descr="F:\Новая папка\resized_200x200_shtoda.jpg"/>
          <p:cNvPicPr>
            <a:picLocks noChangeAspect="1" noChangeArrowheads="1"/>
          </p:cNvPicPr>
          <p:nvPr/>
        </p:nvPicPr>
        <p:blipFill>
          <a:blip r:embed="rId4" cstate="print"/>
          <a:srcRect/>
          <a:stretch>
            <a:fillRect/>
          </a:stretch>
        </p:blipFill>
        <p:spPr bwMode="auto">
          <a:xfrm>
            <a:off x="9406780" y="2996952"/>
            <a:ext cx="2520280" cy="2592288"/>
          </a:xfrm>
          <a:prstGeom prst="rect">
            <a:avLst/>
          </a:prstGeom>
          <a:noFill/>
        </p:spPr>
      </p:pic>
      <p:sp>
        <p:nvSpPr>
          <p:cNvPr id="10" name="Прямоугольник 9"/>
          <p:cNvSpPr/>
          <p:nvPr/>
        </p:nvSpPr>
        <p:spPr>
          <a:xfrm>
            <a:off x="189756" y="4509120"/>
            <a:ext cx="9145016" cy="2246769"/>
          </a:xfrm>
          <a:prstGeom prst="rect">
            <a:avLst/>
          </a:prstGeom>
          <a:solidFill>
            <a:srgbClr val="FFCCFF"/>
          </a:solidFill>
        </p:spPr>
        <p:txBody>
          <a:bodyPr wrap="square">
            <a:spAutoFit/>
          </a:bodyPr>
          <a:lstStyle/>
          <a:p>
            <a:r>
              <a:rPr lang="ru-RU" sz="2000" dirty="0" smtClean="0"/>
              <a:t>- Я понимаю, но не все вкусное полезно, а диету нужно соблюдать, чтобы сохранить органы здоровыми. И кроме того, ты должен помнить, что питание ребенка с </a:t>
            </a:r>
            <a:r>
              <a:rPr lang="ru-RU" sz="2000" dirty="0" err="1" smtClean="0"/>
              <a:t>СД</a:t>
            </a:r>
            <a:r>
              <a:rPr lang="ru-RU" sz="2000" dirty="0" smtClean="0"/>
              <a:t> должно быть разнообразным, многоразовым (5-6 раз в день) и небольшими порциями, поэтому обязательно ешь в школе и подкалывай инсулин. Кстати, не забывай и о физкультуре. Она способствует улучшению всех видов обмена веществ в организме человека  и помогает усваивать инсулин.</a:t>
            </a:r>
            <a:endParaRPr lang="ru-RU" sz="2000" dirty="0"/>
          </a:p>
        </p:txBody>
      </p:sp>
      <p:sp>
        <p:nvSpPr>
          <p:cNvPr id="11" name="TextBox 10"/>
          <p:cNvSpPr txBox="1"/>
          <p:nvPr/>
        </p:nvSpPr>
        <p:spPr>
          <a:xfrm>
            <a:off x="2854052" y="3717032"/>
            <a:ext cx="6408712" cy="840230"/>
          </a:xfrm>
          <a:prstGeom prst="rect">
            <a:avLst/>
          </a:prstGeom>
          <a:solidFill>
            <a:srgbClr val="FFFFCC"/>
          </a:solidFill>
        </p:spPr>
        <p:txBody>
          <a:bodyPr wrap="square" rtlCol="0">
            <a:spAutoFit/>
          </a:bodyPr>
          <a:lstStyle/>
          <a:p>
            <a:pPr>
              <a:lnSpc>
                <a:spcPct val="90000"/>
              </a:lnSpc>
            </a:pPr>
            <a:r>
              <a:rPr lang="ru-RU" b="1" dirty="0" smtClean="0">
                <a:solidFill>
                  <a:srgbClr val="003300"/>
                </a:solidFill>
              </a:rPr>
              <a:t>- Ольга Николаевна,  почему я должен все время соблюдать диету?  Все равно надо колоть инсулин. Я же ребенок, а вокруг столько вкусного…</a:t>
            </a:r>
            <a:endParaRPr lang="ru-RU" b="1" dirty="0">
              <a:solidFill>
                <a:srgbClr val="003300"/>
              </a:solidFill>
            </a:endParaRPr>
          </a:p>
        </p:txBody>
      </p:sp>
      <p:sp>
        <p:nvSpPr>
          <p:cNvPr id="12" name="Прямоугольник 11"/>
          <p:cNvSpPr/>
          <p:nvPr/>
        </p:nvSpPr>
        <p:spPr>
          <a:xfrm>
            <a:off x="9406780" y="5589240"/>
            <a:ext cx="2520280" cy="1015663"/>
          </a:xfrm>
          <a:prstGeom prst="rect">
            <a:avLst/>
          </a:prstGeom>
          <a:solidFill>
            <a:schemeClr val="bg1"/>
          </a:solidFill>
        </p:spPr>
        <p:txBody>
          <a:bodyPr wrap="square">
            <a:spAutoFit/>
          </a:bodyPr>
          <a:lstStyle/>
          <a:p>
            <a:pPr algn="ctr"/>
            <a:r>
              <a:rPr lang="ru-RU" sz="1200" b="1" dirty="0" err="1" smtClean="0"/>
              <a:t>Штода</a:t>
            </a:r>
            <a:r>
              <a:rPr lang="ru-RU" sz="1200" b="1" dirty="0" smtClean="0"/>
              <a:t> Ирина Ивановна</a:t>
            </a:r>
            <a:endParaRPr lang="ru-RU" sz="1200" dirty="0" smtClean="0"/>
          </a:p>
          <a:p>
            <a:pPr algn="ctr"/>
            <a:r>
              <a:rPr lang="ru-RU" sz="1200" i="1" dirty="0" err="1" smtClean="0"/>
              <a:t>врач-детский</a:t>
            </a:r>
            <a:r>
              <a:rPr lang="ru-RU" sz="1200" i="1" dirty="0" smtClean="0"/>
              <a:t> эндокринолог высшей квалификационной</a:t>
            </a:r>
            <a:br>
              <a:rPr lang="ru-RU" sz="1200" i="1" dirty="0" smtClean="0"/>
            </a:br>
            <a:r>
              <a:rPr lang="ru-RU" sz="1200" i="1" dirty="0" smtClean="0"/>
              <a:t>категории</a:t>
            </a:r>
          </a:p>
          <a:p>
            <a:pPr algn="ctr"/>
            <a:r>
              <a:rPr lang="ru-RU" sz="1200" i="1" dirty="0" smtClean="0"/>
              <a:t>Г. Краснодар</a:t>
            </a:r>
            <a:endParaRPr lang="ru-RU" sz="1200" dirty="0"/>
          </a:p>
        </p:txBody>
      </p:sp>
      <p:pic>
        <p:nvPicPr>
          <p:cNvPr id="1028" name="Picture 4" descr="F:\Новая папка\image016.jpg"/>
          <p:cNvPicPr>
            <a:picLocks noChangeAspect="1" noChangeArrowheads="1"/>
          </p:cNvPicPr>
          <p:nvPr/>
        </p:nvPicPr>
        <p:blipFill>
          <a:blip r:embed="rId5" cstate="print"/>
          <a:srcRect/>
          <a:stretch>
            <a:fillRect/>
          </a:stretch>
        </p:blipFill>
        <p:spPr bwMode="auto">
          <a:xfrm>
            <a:off x="405780" y="1484784"/>
            <a:ext cx="2085975" cy="2736304"/>
          </a:xfrm>
          <a:prstGeom prst="rect">
            <a:avLst/>
          </a:prstGeom>
          <a:noFill/>
        </p:spPr>
      </p:pic>
      <p:sp>
        <p:nvSpPr>
          <p:cNvPr id="14" name="Прямоугольник 13"/>
          <p:cNvSpPr/>
          <p:nvPr/>
        </p:nvSpPr>
        <p:spPr>
          <a:xfrm>
            <a:off x="333772" y="3717032"/>
            <a:ext cx="2304256" cy="769441"/>
          </a:xfrm>
          <a:prstGeom prst="rect">
            <a:avLst/>
          </a:prstGeom>
          <a:solidFill>
            <a:schemeClr val="bg1"/>
          </a:solidFill>
        </p:spPr>
        <p:txBody>
          <a:bodyPr wrap="square">
            <a:spAutoFit/>
          </a:bodyPr>
          <a:lstStyle/>
          <a:p>
            <a:pPr algn="ctr"/>
            <a:r>
              <a:rPr lang="ru-RU" sz="1100" b="1" dirty="0" err="1" smtClean="0"/>
              <a:t>Политиди</a:t>
            </a:r>
            <a:r>
              <a:rPr lang="ru-RU" sz="1100" b="1" dirty="0" smtClean="0"/>
              <a:t> Ольга </a:t>
            </a:r>
          </a:p>
          <a:p>
            <a:pPr algn="ctr"/>
            <a:r>
              <a:rPr lang="ru-RU" sz="1100" b="1" dirty="0" smtClean="0"/>
              <a:t>Николаевна </a:t>
            </a:r>
          </a:p>
          <a:p>
            <a:pPr algn="ctr"/>
            <a:r>
              <a:rPr lang="ru-RU" sz="1100" dirty="0" smtClean="0"/>
              <a:t>главный детский эндокринолог </a:t>
            </a:r>
          </a:p>
          <a:p>
            <a:pPr algn="ctr"/>
            <a:r>
              <a:rPr lang="ru-RU" sz="1100" dirty="0" smtClean="0"/>
              <a:t>Г.Сочи</a:t>
            </a:r>
            <a:endParaRPr lang="ru-RU"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7908" y="332656"/>
            <a:ext cx="9001000" cy="978729"/>
          </a:xfrm>
          <a:prstGeom prst="rect">
            <a:avLst/>
          </a:prstGeom>
          <a:solidFill>
            <a:schemeClr val="tx1">
              <a:lumMod val="10000"/>
              <a:lumOff val="90000"/>
            </a:schemeClr>
          </a:solidFill>
          <a:ln>
            <a:solidFill>
              <a:srgbClr val="FF0000"/>
            </a:solidFill>
          </a:ln>
        </p:spPr>
        <p:txBody>
          <a:bodyPr wrap="square" rtlCol="0">
            <a:spAutoFit/>
          </a:bodyPr>
          <a:lstStyle/>
          <a:p>
            <a:pPr algn="ctr">
              <a:lnSpc>
                <a:spcPct val="90000"/>
              </a:lnSpc>
            </a:pPr>
            <a:r>
              <a:rPr lang="ru-RU" sz="3200" b="1" dirty="0" smtClean="0">
                <a:solidFill>
                  <a:srgbClr val="FF0000"/>
                </a:solidFill>
                <a:latin typeface="Times New Roman" pitchFamily="18" charset="0"/>
                <a:cs typeface="Times New Roman" pitchFamily="18" charset="0"/>
              </a:rPr>
              <a:t>ПИТАНИЕ РЕБЕНКА-ДИАБЕТИКА </a:t>
            </a:r>
            <a:endParaRPr lang="ru-RU" sz="3200" b="1" dirty="0" smtClean="0">
              <a:solidFill>
                <a:srgbClr val="FF0000"/>
              </a:solidFill>
              <a:latin typeface="Times New Roman" pitchFamily="18" charset="0"/>
              <a:cs typeface="Times New Roman" pitchFamily="18" charset="0"/>
            </a:endParaRPr>
          </a:p>
          <a:p>
            <a:pPr algn="ctr">
              <a:lnSpc>
                <a:spcPct val="90000"/>
              </a:lnSpc>
            </a:pPr>
            <a:r>
              <a:rPr lang="ru-RU" sz="3200" b="1" dirty="0" smtClean="0">
                <a:solidFill>
                  <a:srgbClr val="FF0000"/>
                </a:solidFill>
                <a:latin typeface="Times New Roman" pitchFamily="18" charset="0"/>
                <a:cs typeface="Times New Roman" pitchFamily="18" charset="0"/>
              </a:rPr>
              <a:t>В </a:t>
            </a:r>
            <a:r>
              <a:rPr lang="ru-RU" sz="3200" b="1" dirty="0" smtClean="0">
                <a:solidFill>
                  <a:srgbClr val="FF0000"/>
                </a:solidFill>
                <a:latin typeface="Times New Roman" pitchFamily="18" charset="0"/>
                <a:cs typeface="Times New Roman" pitchFamily="18" charset="0"/>
              </a:rPr>
              <a:t>ШКОЛЕ</a:t>
            </a:r>
            <a:endParaRPr lang="ru-RU" sz="3200" b="1" dirty="0">
              <a:solidFill>
                <a:srgbClr val="FF0000"/>
              </a:solidFill>
              <a:latin typeface="Times New Roman" pitchFamily="18" charset="0"/>
              <a:cs typeface="Times New Roman" pitchFamily="18" charset="0"/>
            </a:endParaRPr>
          </a:p>
        </p:txBody>
      </p:sp>
      <p:sp>
        <p:nvSpPr>
          <p:cNvPr id="3" name="TextBox 2"/>
          <p:cNvSpPr txBox="1"/>
          <p:nvPr/>
        </p:nvSpPr>
        <p:spPr>
          <a:xfrm>
            <a:off x="333772" y="1340768"/>
            <a:ext cx="11089232" cy="1421928"/>
          </a:xfrm>
          <a:prstGeom prst="rect">
            <a:avLst/>
          </a:prstGeom>
          <a:solidFill>
            <a:srgbClr val="FF9999"/>
          </a:solidFill>
          <a:ln>
            <a:solidFill>
              <a:schemeClr val="accent1">
                <a:lumMod val="75000"/>
              </a:schemeClr>
            </a:solidFill>
          </a:ln>
        </p:spPr>
        <p:txBody>
          <a:bodyPr wrap="square" rtlCol="0">
            <a:spAutoFit/>
          </a:bodyPr>
          <a:lstStyle/>
          <a:p>
            <a:pPr algn="just">
              <a:lnSpc>
                <a:spcPct val="90000"/>
              </a:lnSpc>
            </a:pPr>
            <a:r>
              <a:rPr lang="ru-RU" sz="3200" dirty="0" smtClean="0">
                <a:latin typeface="Times New Roman" pitchFamily="18" charset="0"/>
                <a:cs typeface="Times New Roman" pitchFamily="18" charset="0"/>
              </a:rPr>
              <a:t>Ребенок с сахарным диабетом должен наряду со своими здоровыми одноклассниками получать горячее питание в школе.</a:t>
            </a:r>
            <a:endParaRPr lang="ru-RU" sz="3200" dirty="0">
              <a:latin typeface="Times New Roman" pitchFamily="18" charset="0"/>
              <a:cs typeface="Times New Roman" pitchFamily="18" charset="0"/>
            </a:endParaRPr>
          </a:p>
        </p:txBody>
      </p:sp>
      <p:pic>
        <p:nvPicPr>
          <p:cNvPr id="2050" name="Picture 2" descr="F:\Новая папка\img246.jpg"/>
          <p:cNvPicPr>
            <a:picLocks noChangeAspect="1" noChangeArrowheads="1"/>
          </p:cNvPicPr>
          <p:nvPr/>
        </p:nvPicPr>
        <p:blipFill>
          <a:blip r:embed="rId3" cstate="print"/>
          <a:srcRect/>
          <a:stretch>
            <a:fillRect/>
          </a:stretch>
        </p:blipFill>
        <p:spPr bwMode="auto">
          <a:xfrm>
            <a:off x="0" y="2780928"/>
            <a:ext cx="4734057" cy="4077072"/>
          </a:xfrm>
          <a:prstGeom prst="rect">
            <a:avLst/>
          </a:prstGeom>
          <a:noFill/>
        </p:spPr>
      </p:pic>
      <p:pic>
        <p:nvPicPr>
          <p:cNvPr id="2052" name="Picture 4" descr="F:\Новая папка\img244.jpg"/>
          <p:cNvPicPr>
            <a:picLocks noChangeAspect="1" noChangeArrowheads="1"/>
          </p:cNvPicPr>
          <p:nvPr/>
        </p:nvPicPr>
        <p:blipFill>
          <a:blip r:embed="rId4" cstate="print"/>
          <a:srcRect/>
          <a:stretch>
            <a:fillRect/>
          </a:stretch>
        </p:blipFill>
        <p:spPr bwMode="auto">
          <a:xfrm>
            <a:off x="8470676" y="4437112"/>
            <a:ext cx="3261657" cy="2420888"/>
          </a:xfrm>
          <a:prstGeom prst="rect">
            <a:avLst/>
          </a:prstGeom>
          <a:noFill/>
        </p:spPr>
      </p:pic>
      <p:pic>
        <p:nvPicPr>
          <p:cNvPr id="2051" name="Picture 3" descr="F:\Новая папка\img243.jpg"/>
          <p:cNvPicPr>
            <a:picLocks noChangeAspect="1" noChangeArrowheads="1"/>
          </p:cNvPicPr>
          <p:nvPr/>
        </p:nvPicPr>
        <p:blipFill>
          <a:blip r:embed="rId5" cstate="print"/>
          <a:srcRect/>
          <a:stretch>
            <a:fillRect/>
          </a:stretch>
        </p:blipFill>
        <p:spPr bwMode="auto">
          <a:xfrm>
            <a:off x="4870276" y="3836787"/>
            <a:ext cx="3816424" cy="3021213"/>
          </a:xfrm>
          <a:prstGeom prst="rect">
            <a:avLst/>
          </a:prstGeom>
          <a:noFill/>
        </p:spPr>
      </p:pic>
      <p:pic>
        <p:nvPicPr>
          <p:cNvPr id="67586" name="Picture 2" descr="http://www.yuga.ru/media/school_stolovaya_01.jpg"/>
          <p:cNvPicPr>
            <a:picLocks noChangeAspect="1" noChangeArrowheads="1"/>
          </p:cNvPicPr>
          <p:nvPr/>
        </p:nvPicPr>
        <p:blipFill>
          <a:blip r:embed="rId6" cstate="print"/>
          <a:srcRect/>
          <a:stretch>
            <a:fillRect/>
          </a:stretch>
        </p:blipFill>
        <p:spPr bwMode="auto">
          <a:xfrm>
            <a:off x="8326661" y="2380138"/>
            <a:ext cx="3096343" cy="2073277"/>
          </a:xfrm>
          <a:prstGeom prst="rect">
            <a:avLst/>
          </a:prstGeom>
          <a:noFill/>
          <a:ln w="38100">
            <a:solidFill>
              <a:schemeClr val="bg1"/>
            </a:solidFill>
          </a:ln>
        </p:spPr>
      </p:pic>
      <p:sp>
        <p:nvSpPr>
          <p:cNvPr id="4" name="TextBox 3"/>
          <p:cNvSpPr txBox="1"/>
          <p:nvPr/>
        </p:nvSpPr>
        <p:spPr>
          <a:xfrm>
            <a:off x="3574132" y="2708920"/>
            <a:ext cx="4752528" cy="1754326"/>
          </a:xfrm>
          <a:prstGeom prst="rect">
            <a:avLst/>
          </a:prstGeom>
          <a:solidFill>
            <a:srgbClr val="99FF99"/>
          </a:solidFill>
          <a:ln w="57150">
            <a:solidFill>
              <a:schemeClr val="bg1"/>
            </a:solidFill>
          </a:ln>
        </p:spPr>
        <p:txBody>
          <a:bodyPr wrap="square" rtlCol="0">
            <a:spAutoFit/>
          </a:bodyPr>
          <a:lstStyle/>
          <a:p>
            <a:pPr algn="ctr">
              <a:lnSpc>
                <a:spcPct val="90000"/>
              </a:lnSpc>
            </a:pPr>
            <a:r>
              <a:rPr lang="ru-RU" sz="2400" dirty="0" smtClean="0">
                <a:latin typeface="Times New Roman" pitchFamily="18" charset="0"/>
                <a:cs typeface="Times New Roman" pitchFamily="18" charset="0"/>
              </a:rPr>
              <a:t>В нашей школе есть все необходимое современное оборудование для приготовления здоровой, полезной и вкусной пищи.</a:t>
            </a:r>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7788" y="188640"/>
            <a:ext cx="9217024" cy="867930"/>
          </a:xfrm>
          <a:prstGeom prst="rect">
            <a:avLst/>
          </a:prstGeom>
          <a:noFill/>
          <a:ln>
            <a:solidFill>
              <a:srgbClr val="7030A0"/>
            </a:solidFill>
          </a:ln>
        </p:spPr>
        <p:txBody>
          <a:bodyPr wrap="square" rtlCol="0">
            <a:spAutoFit/>
          </a:bodyPr>
          <a:lstStyle/>
          <a:p>
            <a:pPr algn="ctr">
              <a:lnSpc>
                <a:spcPct val="90000"/>
              </a:lnSpc>
            </a:pPr>
            <a:r>
              <a:rPr lang="ru-RU" sz="2800" b="1" dirty="0" smtClean="0">
                <a:solidFill>
                  <a:srgbClr val="FF0000"/>
                </a:solidFill>
                <a:latin typeface="Times New Roman" pitchFamily="18" charset="0"/>
                <a:cs typeface="Times New Roman" pitchFamily="18" charset="0"/>
              </a:rPr>
              <a:t>ПРИМЕРНОЕ МЕНЮ ДЛЯ РЕБЕНКА-ДИАБЕТИКА 8-9 ЛЕТ (составлено врачом)</a:t>
            </a:r>
            <a:endParaRPr lang="ru-RU" sz="2800" b="1" dirty="0">
              <a:solidFill>
                <a:srgbClr val="FF0000"/>
              </a:solidFill>
              <a:latin typeface="Times New Roman" pitchFamily="18" charset="0"/>
              <a:cs typeface="Times New Roman" pitchFamily="18" charset="0"/>
            </a:endParaRPr>
          </a:p>
        </p:txBody>
      </p:sp>
      <p:graphicFrame>
        <p:nvGraphicFramePr>
          <p:cNvPr id="13" name="Таблица 12"/>
          <p:cNvGraphicFramePr>
            <a:graphicFrameLocks noGrp="1"/>
          </p:cNvGraphicFramePr>
          <p:nvPr/>
        </p:nvGraphicFramePr>
        <p:xfrm>
          <a:off x="189756" y="1196752"/>
          <a:ext cx="7776864" cy="5351806"/>
        </p:xfrm>
        <a:graphic>
          <a:graphicData uri="http://schemas.openxmlformats.org/drawingml/2006/table">
            <a:tbl>
              <a:tblPr firstRow="1" bandRow="1">
                <a:tableStyleId>{3B4B98B0-60AC-42C2-AFA5-B58CD77FA1E5}</a:tableStyleId>
              </a:tblPr>
              <a:tblGrid>
                <a:gridCol w="2016224"/>
                <a:gridCol w="3572789"/>
                <a:gridCol w="1075005"/>
                <a:gridCol w="1112846"/>
              </a:tblGrid>
              <a:tr h="558061">
                <a:tc>
                  <a:txBody>
                    <a:bodyPr/>
                    <a:lstStyle/>
                    <a:p>
                      <a:r>
                        <a:rPr lang="ru-RU" sz="1800" dirty="0" smtClean="0">
                          <a:solidFill>
                            <a:srgbClr val="002060"/>
                          </a:solidFill>
                        </a:rPr>
                        <a:t>Завтрак</a:t>
                      </a:r>
                      <a:r>
                        <a:rPr lang="ru-RU" sz="1800" baseline="0" dirty="0" smtClean="0">
                          <a:solidFill>
                            <a:srgbClr val="002060"/>
                          </a:solidFill>
                        </a:rPr>
                        <a:t> </a:t>
                      </a:r>
                      <a:endParaRPr lang="ru-RU"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800" b="0" dirty="0" smtClean="0">
                          <a:solidFill>
                            <a:schemeClr val="tx1"/>
                          </a:solidFill>
                        </a:rPr>
                        <a:t>Каша</a:t>
                      </a:r>
                      <a:r>
                        <a:rPr lang="ru-RU" sz="1800" b="0" baseline="0" dirty="0" smtClean="0">
                          <a:solidFill>
                            <a:schemeClr val="tx1"/>
                          </a:solidFill>
                        </a:rPr>
                        <a:t> гречневая</a:t>
                      </a:r>
                    </a:p>
                    <a:p>
                      <a:r>
                        <a:rPr lang="ru-RU" sz="1800" b="0" baseline="0" dirty="0" smtClean="0">
                          <a:solidFill>
                            <a:schemeClr val="tx1"/>
                          </a:solidFill>
                        </a:rPr>
                        <a:t>Фрикадельки говяжьи</a:t>
                      </a:r>
                      <a:endParaRPr lang="ru-RU" sz="1800" b="0" dirty="0">
                        <a:solidFill>
                          <a:schemeClr val="tx1"/>
                        </a:solidFill>
                      </a:endParaRPr>
                    </a:p>
                    <a:p>
                      <a:r>
                        <a:rPr lang="ru-RU" sz="1800" b="0" dirty="0" smtClean="0">
                          <a:solidFill>
                            <a:schemeClr val="tx1"/>
                          </a:solidFill>
                        </a:rPr>
                        <a:t>Хлеб</a:t>
                      </a:r>
                      <a:r>
                        <a:rPr lang="ru-RU" sz="1800" b="0" baseline="0" dirty="0" smtClean="0">
                          <a:solidFill>
                            <a:schemeClr val="tx1"/>
                          </a:solidFill>
                        </a:rPr>
                        <a:t> ржаной</a:t>
                      </a:r>
                    </a:p>
                    <a:p>
                      <a:r>
                        <a:rPr lang="ru-RU" sz="1800" b="0" baseline="0" dirty="0" smtClean="0">
                          <a:solidFill>
                            <a:schemeClr val="tx1"/>
                          </a:solidFill>
                        </a:rPr>
                        <a:t> + масло сливочное + чай</a:t>
                      </a:r>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ru-RU" sz="1800" b="0" dirty="0" err="1" smtClean="0"/>
                        <a:t>165г</a:t>
                      </a:r>
                      <a:endParaRPr lang="ru-RU" sz="1800" b="0" dirty="0"/>
                    </a:p>
                    <a:p>
                      <a:endParaRPr lang="ru-RU" sz="1800" b="0" dirty="0" smtClean="0"/>
                    </a:p>
                    <a:p>
                      <a:r>
                        <a:rPr lang="ru-RU" sz="1800" b="0" dirty="0" err="1" smtClean="0"/>
                        <a:t>25г</a:t>
                      </a:r>
                      <a:r>
                        <a:rPr lang="ru-RU" sz="1800" b="0" dirty="0" smtClean="0"/>
                        <a:t> </a:t>
                      </a:r>
                      <a:endParaRPr lang="ru-RU"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ru-RU" sz="1800" b="0" dirty="0" smtClean="0"/>
                        <a:t>3 </a:t>
                      </a:r>
                      <a:r>
                        <a:rPr lang="ru-RU" sz="1800" b="0" dirty="0" err="1" smtClean="0"/>
                        <a:t>ХЕ</a:t>
                      </a:r>
                      <a:endParaRPr lang="ru-RU" sz="1800" b="0" dirty="0"/>
                    </a:p>
                    <a:p>
                      <a:endParaRPr lang="ru-RU" sz="1800" b="0" dirty="0" smtClean="0"/>
                    </a:p>
                    <a:p>
                      <a:r>
                        <a:rPr lang="ru-RU" sz="1800" b="0" dirty="0" smtClean="0"/>
                        <a:t>1 </a:t>
                      </a:r>
                      <a:r>
                        <a:rPr lang="ru-RU" sz="1800" b="0" dirty="0" err="1" smtClean="0"/>
                        <a:t>ХЕ</a:t>
                      </a:r>
                      <a:endParaRPr lang="ru-RU"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r>
              <a:tr h="414887">
                <a:tc>
                  <a:txBody>
                    <a:bodyPr/>
                    <a:lstStyle/>
                    <a:p>
                      <a:r>
                        <a:rPr lang="ru-RU" sz="1800" b="1" dirty="0" smtClean="0">
                          <a:solidFill>
                            <a:srgbClr val="002060"/>
                          </a:solidFill>
                        </a:rPr>
                        <a:t>2-й завтрак</a:t>
                      </a:r>
                      <a:endParaRPr lang="ru-RU"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800" dirty="0" smtClean="0">
                          <a:solidFill>
                            <a:schemeClr val="tx1"/>
                          </a:solidFill>
                        </a:rPr>
                        <a:t>Хлеб ржаной</a:t>
                      </a:r>
                    </a:p>
                    <a:p>
                      <a:r>
                        <a:rPr lang="ru-RU" sz="1800" dirty="0" smtClean="0">
                          <a:solidFill>
                            <a:schemeClr val="tx1"/>
                          </a:solidFill>
                        </a:rPr>
                        <a:t> +сыр + салат из капусты</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ru-RU" sz="1800" dirty="0" err="1" smtClean="0"/>
                        <a:t>50г</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ru-RU" sz="1800" dirty="0" smtClean="0"/>
                        <a:t>2 </a:t>
                      </a:r>
                      <a:r>
                        <a:rPr lang="ru-RU" sz="1800" baseline="0" dirty="0" smtClean="0"/>
                        <a:t> </a:t>
                      </a:r>
                      <a:r>
                        <a:rPr lang="ru-RU" sz="1800" baseline="0" dirty="0" err="1" smtClean="0"/>
                        <a:t>ХЕ</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r>
              <a:tr h="1184136">
                <a:tc>
                  <a:txBody>
                    <a:bodyPr/>
                    <a:lstStyle/>
                    <a:p>
                      <a:r>
                        <a:rPr lang="ru-RU" sz="1800" b="1" dirty="0" smtClean="0">
                          <a:solidFill>
                            <a:srgbClr val="002060"/>
                          </a:solidFill>
                        </a:rPr>
                        <a:t>Обед </a:t>
                      </a:r>
                      <a:endParaRPr lang="ru-RU"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800" dirty="0" smtClean="0">
                          <a:solidFill>
                            <a:schemeClr val="tx1"/>
                          </a:solidFill>
                        </a:rPr>
                        <a:t>Щи на 2-м говяжьем бульоне</a:t>
                      </a:r>
                    </a:p>
                    <a:p>
                      <a:r>
                        <a:rPr lang="ru-RU" sz="1800" dirty="0" smtClean="0">
                          <a:solidFill>
                            <a:schemeClr val="tx1"/>
                          </a:solidFill>
                        </a:rPr>
                        <a:t>Ячневая каша</a:t>
                      </a:r>
                    </a:p>
                    <a:p>
                      <a:r>
                        <a:rPr lang="ru-RU" sz="1800" dirty="0" smtClean="0">
                          <a:solidFill>
                            <a:schemeClr val="tx1"/>
                          </a:solidFill>
                        </a:rPr>
                        <a:t>Курица отварная</a:t>
                      </a:r>
                    </a:p>
                    <a:p>
                      <a:r>
                        <a:rPr lang="ru-RU" sz="1800" dirty="0" smtClean="0">
                          <a:solidFill>
                            <a:schemeClr val="tx1"/>
                          </a:solidFill>
                        </a:rPr>
                        <a:t>Хлеб ржаной</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sz="1800" dirty="0" smtClean="0"/>
                    </a:p>
                    <a:p>
                      <a:r>
                        <a:rPr lang="ru-RU" sz="1800" dirty="0" err="1" smtClean="0"/>
                        <a:t>110г</a:t>
                      </a:r>
                      <a:endParaRPr lang="ru-RU" sz="1800" dirty="0" smtClean="0"/>
                    </a:p>
                    <a:p>
                      <a:endParaRPr lang="ru-RU" sz="1800" dirty="0" smtClean="0"/>
                    </a:p>
                    <a:p>
                      <a:r>
                        <a:rPr lang="ru-RU" sz="1800" dirty="0" err="1" smtClean="0"/>
                        <a:t>50г</a:t>
                      </a:r>
                      <a:endParaRPr lang="ru-RU"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ru-RU" sz="1800" dirty="0" smtClean="0"/>
                    </a:p>
                    <a:p>
                      <a:r>
                        <a:rPr lang="ru-RU" sz="1800" dirty="0" smtClean="0"/>
                        <a:t>2</a:t>
                      </a:r>
                      <a:r>
                        <a:rPr lang="ru-RU" sz="1800" baseline="0" dirty="0" smtClean="0"/>
                        <a:t> </a:t>
                      </a:r>
                      <a:r>
                        <a:rPr lang="ru-RU" sz="1800" dirty="0" err="1" smtClean="0"/>
                        <a:t>ХЕ</a:t>
                      </a:r>
                      <a:endParaRPr lang="ru-RU" sz="1800" dirty="0" smtClean="0"/>
                    </a:p>
                    <a:p>
                      <a:endParaRPr lang="ru-RU" sz="1800" dirty="0" smtClean="0"/>
                    </a:p>
                    <a:p>
                      <a:r>
                        <a:rPr lang="ru-RU" sz="1800" dirty="0" smtClean="0"/>
                        <a:t>2 </a:t>
                      </a:r>
                      <a:r>
                        <a:rPr lang="ru-RU" sz="1800" dirty="0" err="1" smtClean="0"/>
                        <a:t>ХЕ</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r>
              <a:tr h="347424">
                <a:tc>
                  <a:txBody>
                    <a:bodyPr/>
                    <a:lstStyle/>
                    <a:p>
                      <a:r>
                        <a:rPr lang="ru-RU" sz="1800" b="1" dirty="0" smtClean="0">
                          <a:solidFill>
                            <a:srgbClr val="002060"/>
                          </a:solidFill>
                        </a:rPr>
                        <a:t>Полдник</a:t>
                      </a:r>
                      <a:endParaRPr lang="ru-RU"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800" dirty="0" smtClean="0">
                          <a:solidFill>
                            <a:schemeClr val="tx1"/>
                          </a:solidFill>
                        </a:rPr>
                        <a:t>Яблоко</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ru-RU" sz="1800" dirty="0" err="1" smtClean="0"/>
                        <a:t>200г</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ru-RU" sz="1800" dirty="0" smtClean="0"/>
                        <a:t>2 </a:t>
                      </a:r>
                      <a:r>
                        <a:rPr lang="ru-RU" sz="1800" dirty="0" err="1" smtClean="0"/>
                        <a:t>ХЕ</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r>
              <a:tr h="414046">
                <a:tc>
                  <a:txBody>
                    <a:bodyPr/>
                    <a:lstStyle/>
                    <a:p>
                      <a:r>
                        <a:rPr lang="ru-RU" sz="1800" b="1" dirty="0" smtClean="0">
                          <a:solidFill>
                            <a:srgbClr val="002060"/>
                          </a:solidFill>
                        </a:rPr>
                        <a:t>Ужин</a:t>
                      </a:r>
                      <a:endParaRPr lang="ru-RU"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800" dirty="0" smtClean="0">
                          <a:solidFill>
                            <a:schemeClr val="tx1"/>
                          </a:solidFill>
                        </a:rPr>
                        <a:t>Запеканка: Кабачки, фарш</a:t>
                      </a:r>
                      <a:r>
                        <a:rPr lang="ru-RU" sz="1800" baseline="0" dirty="0" smtClean="0">
                          <a:solidFill>
                            <a:schemeClr val="tx1"/>
                          </a:solidFill>
                        </a:rPr>
                        <a:t> говяжий, яйцо</a:t>
                      </a:r>
                    </a:p>
                    <a:p>
                      <a:r>
                        <a:rPr lang="ru-RU" sz="1800" baseline="0" dirty="0" smtClean="0">
                          <a:solidFill>
                            <a:schemeClr val="tx1"/>
                          </a:solidFill>
                        </a:rPr>
                        <a:t>Хлеб ржаной</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ru-RU" sz="1800" dirty="0" smtClean="0"/>
                    </a:p>
                    <a:p>
                      <a:endParaRPr lang="ru-RU" sz="1800" dirty="0" smtClean="0"/>
                    </a:p>
                    <a:p>
                      <a:r>
                        <a:rPr lang="ru-RU" sz="1800" dirty="0" err="1" smtClean="0"/>
                        <a:t>50г</a:t>
                      </a:r>
                      <a:r>
                        <a:rPr lang="ru-RU" sz="18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lang="ru-RU" sz="1800" dirty="0" smtClean="0"/>
                    </a:p>
                    <a:p>
                      <a:endParaRPr lang="ru-RU" sz="1800" dirty="0" smtClean="0"/>
                    </a:p>
                    <a:p>
                      <a:r>
                        <a:rPr lang="ru-RU" sz="1800" dirty="0" smtClean="0"/>
                        <a:t>2 </a:t>
                      </a:r>
                      <a:r>
                        <a:rPr lang="ru-RU" sz="1800" dirty="0" err="1" smtClean="0"/>
                        <a:t>ХЕ</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r>
              <a:tr h="414046">
                <a:tc>
                  <a:txBody>
                    <a:bodyPr/>
                    <a:lstStyle/>
                    <a:p>
                      <a:r>
                        <a:rPr lang="ru-RU" sz="1800" b="1" dirty="0" smtClean="0">
                          <a:solidFill>
                            <a:srgbClr val="002060"/>
                          </a:solidFill>
                        </a:rPr>
                        <a:t>2-й ужин</a:t>
                      </a:r>
                      <a:endParaRPr lang="ru-RU"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800" dirty="0" smtClean="0">
                          <a:solidFill>
                            <a:schemeClr val="tx1"/>
                          </a:solidFill>
                        </a:rPr>
                        <a:t>Стакан кефира</a:t>
                      </a:r>
                    </a:p>
                    <a:p>
                      <a:r>
                        <a:rPr lang="ru-RU" sz="1800" dirty="0" smtClean="0">
                          <a:solidFill>
                            <a:schemeClr val="tx1"/>
                          </a:solidFill>
                        </a:rPr>
                        <a:t>Кусочек ржаного хлеба</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ru-RU" sz="1800" dirty="0" err="1" smtClean="0"/>
                        <a:t>250мл</a:t>
                      </a:r>
                      <a:endParaRPr lang="ru-RU" sz="1800" dirty="0" smtClean="0"/>
                    </a:p>
                    <a:p>
                      <a:r>
                        <a:rPr lang="ru-RU" sz="1800" dirty="0" err="1" smtClean="0"/>
                        <a:t>25г</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ru-RU" sz="1800" dirty="0" smtClean="0"/>
                        <a:t>1 </a:t>
                      </a:r>
                      <a:r>
                        <a:rPr lang="ru-RU" sz="1800" dirty="0" err="1" smtClean="0"/>
                        <a:t>ХЕ</a:t>
                      </a:r>
                      <a:endParaRPr lang="ru-RU" sz="1800" dirty="0" smtClean="0"/>
                    </a:p>
                    <a:p>
                      <a:r>
                        <a:rPr lang="ru-RU" sz="1800" dirty="0" smtClean="0"/>
                        <a:t>1 </a:t>
                      </a:r>
                      <a:r>
                        <a:rPr lang="ru-RU" sz="1800" dirty="0" err="1" smtClean="0"/>
                        <a:t>ХЕ</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r>
              <a:tr h="414046">
                <a:tc>
                  <a:txBody>
                    <a:bodyPr/>
                    <a:lstStyle/>
                    <a:p>
                      <a:r>
                        <a:rPr lang="ru-RU" sz="1800" b="1" dirty="0" smtClean="0"/>
                        <a:t>Всего:</a:t>
                      </a:r>
                      <a:endParaRPr lang="ru-RU"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lang="ru-RU" sz="1800" dirty="0" smtClean="0"/>
                        <a:t>16  </a:t>
                      </a:r>
                      <a:r>
                        <a:rPr lang="ru-RU" sz="1800" dirty="0" err="1" smtClean="0"/>
                        <a:t>ХЕ</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r>
            </a:tbl>
          </a:graphicData>
        </a:graphic>
      </p:graphicFrame>
      <p:pic>
        <p:nvPicPr>
          <p:cNvPr id="15362" name="Picture 2" descr="http://www.wkuseda.ru/img/schi.jpg"/>
          <p:cNvPicPr>
            <a:picLocks noChangeAspect="1" noChangeArrowheads="1"/>
          </p:cNvPicPr>
          <p:nvPr/>
        </p:nvPicPr>
        <p:blipFill>
          <a:blip r:embed="rId3" cstate="print"/>
          <a:srcRect/>
          <a:stretch>
            <a:fillRect/>
          </a:stretch>
        </p:blipFill>
        <p:spPr bwMode="auto">
          <a:xfrm>
            <a:off x="8326660" y="2852936"/>
            <a:ext cx="3862165" cy="1905000"/>
          </a:xfrm>
          <a:prstGeom prst="rect">
            <a:avLst/>
          </a:prstGeom>
          <a:noFill/>
        </p:spPr>
      </p:pic>
      <p:pic>
        <p:nvPicPr>
          <p:cNvPr id="15364" name="Picture 4" descr="http://pojrem.ru/img/k-168-00.jpg"/>
          <p:cNvPicPr>
            <a:picLocks noChangeAspect="1" noChangeArrowheads="1"/>
          </p:cNvPicPr>
          <p:nvPr/>
        </p:nvPicPr>
        <p:blipFill>
          <a:blip r:embed="rId4" cstate="print"/>
          <a:srcRect/>
          <a:stretch>
            <a:fillRect/>
          </a:stretch>
        </p:blipFill>
        <p:spPr bwMode="auto">
          <a:xfrm>
            <a:off x="8326660" y="836712"/>
            <a:ext cx="3862165" cy="1992727"/>
          </a:xfrm>
          <a:prstGeom prst="rect">
            <a:avLst/>
          </a:prstGeom>
          <a:noFill/>
        </p:spPr>
      </p:pic>
      <p:pic>
        <p:nvPicPr>
          <p:cNvPr id="15366" name="Picture 6" descr="http://www.recept-online.ru/wp-content/uploads/2012/05/%D0%A4%D0%BE%D1%82%D0%BE-01-%D0%97%D0%B0%D0%BF%D0%B5%D0%BA%D0%B0%D0%BD%D0%BA%D0%B0-%D0%B8%D0%B7-%D0%BA%D0%B0%D0%B1%D0%B0%D1%87%D0%BA%D0%BE%D0%B2-%D1%81-%D1%84%D0%B0%D1%80%D1%88%D0%B5%D0%BC.jpg"/>
          <p:cNvPicPr>
            <a:picLocks noChangeAspect="1" noChangeArrowheads="1"/>
          </p:cNvPicPr>
          <p:nvPr/>
        </p:nvPicPr>
        <p:blipFill>
          <a:blip r:embed="rId5" cstate="print"/>
          <a:srcRect/>
          <a:stretch>
            <a:fillRect/>
          </a:stretch>
        </p:blipFill>
        <p:spPr bwMode="auto">
          <a:xfrm>
            <a:off x="8326660" y="4869160"/>
            <a:ext cx="3862165" cy="1800200"/>
          </a:xfrm>
          <a:prstGeom prst="rect">
            <a:avLst/>
          </a:prstGeom>
          <a:noFill/>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61764" y="188640"/>
            <a:ext cx="11737304" cy="648072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Прямоугольник 5"/>
          <p:cNvSpPr/>
          <p:nvPr/>
        </p:nvSpPr>
        <p:spPr>
          <a:xfrm>
            <a:off x="477788" y="2060848"/>
            <a:ext cx="7200800" cy="1224136"/>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3074" name="Picture 2" descr="F:\Новая папка\img242.jpg"/>
          <p:cNvPicPr>
            <a:picLocks noChangeAspect="1" noChangeArrowheads="1"/>
          </p:cNvPicPr>
          <p:nvPr/>
        </p:nvPicPr>
        <p:blipFill>
          <a:blip r:embed="rId3" cstate="print"/>
          <a:srcRect/>
          <a:stretch>
            <a:fillRect/>
          </a:stretch>
        </p:blipFill>
        <p:spPr bwMode="auto">
          <a:xfrm>
            <a:off x="7756634" y="188640"/>
            <a:ext cx="4170427" cy="3473624"/>
          </a:xfrm>
          <a:prstGeom prst="rect">
            <a:avLst/>
          </a:prstGeom>
          <a:noFill/>
        </p:spPr>
      </p:pic>
      <p:sp>
        <p:nvSpPr>
          <p:cNvPr id="4" name="TextBox 3"/>
          <p:cNvSpPr txBox="1"/>
          <p:nvPr/>
        </p:nvSpPr>
        <p:spPr>
          <a:xfrm>
            <a:off x="333772" y="4073511"/>
            <a:ext cx="4248472" cy="2308324"/>
          </a:xfrm>
          <a:prstGeom prst="rect">
            <a:avLst/>
          </a:prstGeom>
          <a:solidFill>
            <a:srgbClr val="99FF99"/>
          </a:solidFill>
          <a:ln>
            <a:noFill/>
          </a:ln>
        </p:spPr>
        <p:txBody>
          <a:bodyPr wrap="square" rtlCol="0" anchor="ctr">
            <a:spAutoFit/>
          </a:bodyPr>
          <a:lstStyle/>
          <a:p>
            <a:pPr algn="ctr">
              <a:lnSpc>
                <a:spcPct val="90000"/>
              </a:lnSpc>
            </a:pPr>
            <a:r>
              <a:rPr lang="ru-RU" sz="2000" b="1" dirty="0" smtClean="0"/>
              <a:t>Кроме того, я провел опрос среди моих одноклассников и узнал, что из 25-чел. опрошенных (100%) , большинство оценивают работу столовой  на отлично и им нравится, как готовят повара </a:t>
            </a:r>
            <a:endParaRPr lang="ru-RU" sz="2000" dirty="0"/>
          </a:p>
        </p:txBody>
      </p:sp>
      <p:graphicFrame>
        <p:nvGraphicFramePr>
          <p:cNvPr id="5" name="Диаграмма 4"/>
          <p:cNvGraphicFramePr/>
          <p:nvPr/>
        </p:nvGraphicFramePr>
        <p:xfrm>
          <a:off x="4870276" y="4077072"/>
          <a:ext cx="7056784" cy="278092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9796" y="188640"/>
            <a:ext cx="7344816" cy="3970318"/>
          </a:xfrm>
          <a:prstGeom prst="rect">
            <a:avLst/>
          </a:prstGeom>
          <a:noFill/>
        </p:spPr>
        <p:txBody>
          <a:bodyPr wrap="square" rtlCol="0">
            <a:spAutoFit/>
          </a:bodyPr>
          <a:lstStyle/>
          <a:p>
            <a:pPr algn="ctr">
              <a:lnSpc>
                <a:spcPct val="90000"/>
              </a:lnSpc>
            </a:pPr>
            <a:r>
              <a:rPr lang="ru-RU" sz="2400" b="1" dirty="0" smtClean="0">
                <a:solidFill>
                  <a:srgbClr val="0070C0"/>
                </a:solidFill>
              </a:rPr>
              <a:t>Я сравнил стандартное меню для ребенка-диабетика и </a:t>
            </a:r>
          </a:p>
          <a:p>
            <a:pPr algn="ctr">
              <a:lnSpc>
                <a:spcPct val="90000"/>
              </a:lnSpc>
            </a:pPr>
            <a:r>
              <a:rPr lang="ru-RU" sz="2400" b="1" dirty="0" smtClean="0">
                <a:solidFill>
                  <a:srgbClr val="0070C0"/>
                </a:solidFill>
              </a:rPr>
              <a:t>то, которое предлагают в школе и выяснил,  что в школе </a:t>
            </a:r>
          </a:p>
          <a:p>
            <a:pPr algn="ctr">
              <a:lnSpc>
                <a:spcPct val="90000"/>
              </a:lnSpc>
            </a:pPr>
            <a:r>
              <a:rPr lang="ru-RU" sz="2400" b="1" dirty="0" smtClean="0">
                <a:solidFill>
                  <a:srgbClr val="0070C0"/>
                </a:solidFill>
              </a:rPr>
              <a:t>на 2-й завтрак я могу есть:</a:t>
            </a:r>
          </a:p>
          <a:p>
            <a:pPr algn="ctr">
              <a:lnSpc>
                <a:spcPct val="90000"/>
              </a:lnSpc>
            </a:pPr>
            <a:endParaRPr lang="ru-RU" sz="2000" b="1" dirty="0" smtClean="0"/>
          </a:p>
          <a:p>
            <a:pPr marL="342900" indent="-342900">
              <a:lnSpc>
                <a:spcPct val="90000"/>
              </a:lnSpc>
              <a:buAutoNum type="arabicPeriod"/>
            </a:pPr>
            <a:r>
              <a:rPr lang="ru-RU" sz="2000" b="1" dirty="0" smtClean="0"/>
              <a:t>Гречневую, ячневую, пшенную кашу</a:t>
            </a:r>
          </a:p>
          <a:p>
            <a:pPr marL="342900" indent="-342900">
              <a:lnSpc>
                <a:spcPct val="90000"/>
              </a:lnSpc>
              <a:buAutoNum type="arabicPeriod"/>
            </a:pPr>
            <a:r>
              <a:rPr lang="ru-RU" sz="2000" b="1" dirty="0" smtClean="0"/>
              <a:t>Салаты из овощей</a:t>
            </a:r>
          </a:p>
          <a:p>
            <a:pPr marL="342900" indent="-342900">
              <a:lnSpc>
                <a:spcPct val="90000"/>
              </a:lnSpc>
              <a:buAutoNum type="arabicPeriod"/>
            </a:pPr>
            <a:r>
              <a:rPr lang="ru-RU" sz="2000" b="1" dirty="0" smtClean="0"/>
              <a:t>Курицу, мясо и рыбу</a:t>
            </a:r>
          </a:p>
          <a:p>
            <a:pPr marL="342900" indent="-342900">
              <a:lnSpc>
                <a:spcPct val="90000"/>
              </a:lnSpc>
              <a:buAutoNum type="arabicPeriod"/>
            </a:pPr>
            <a:r>
              <a:rPr lang="ru-RU" sz="2000" b="1" dirty="0" smtClean="0"/>
              <a:t>Фрукты </a:t>
            </a:r>
          </a:p>
          <a:p>
            <a:pPr marL="342900" indent="-342900">
              <a:lnSpc>
                <a:spcPct val="90000"/>
              </a:lnSpc>
              <a:buAutoNum type="arabicPeriod"/>
            </a:pPr>
            <a:endParaRPr lang="ru-RU" sz="2000" dirty="0" smtClean="0"/>
          </a:p>
          <a:p>
            <a:pPr marL="342900" indent="-342900" algn="ctr">
              <a:lnSpc>
                <a:spcPct val="90000"/>
              </a:lnSpc>
            </a:pPr>
            <a:r>
              <a:rPr lang="ru-RU" sz="2000" b="1" dirty="0" smtClean="0"/>
              <a:t>Это соответствует рекомендациям моих лечащих врачей.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788" y="0"/>
            <a:ext cx="11377264" cy="1340768"/>
          </a:xfrm>
          <a:solidFill>
            <a:srgbClr val="FFFFCC"/>
          </a:solidFill>
        </p:spPr>
        <p:txBody>
          <a:bodyPr>
            <a:normAutofit fontScale="90000"/>
          </a:bodyPr>
          <a:lstStyle/>
          <a:p>
            <a:pPr algn="ctr"/>
            <a:r>
              <a:rPr lang="ru-RU" sz="2800" dirty="0" smtClean="0"/>
              <a:t>Я решил попробовать целый месяц (в ноябре) строго соблюдать все рекомендации врачей, получать 2-й завтрак в школе, заниматься физкультурой и точно вести дневник самоконтроля.</a:t>
            </a:r>
            <a:endParaRPr lang="ru-RU" sz="2800" dirty="0"/>
          </a:p>
        </p:txBody>
      </p:sp>
      <p:graphicFrame>
        <p:nvGraphicFramePr>
          <p:cNvPr id="5" name="Содержимое 4"/>
          <p:cNvGraphicFramePr>
            <a:graphicFrameLocks noGrp="1"/>
          </p:cNvGraphicFramePr>
          <p:nvPr>
            <p:ph idx="1"/>
          </p:nvPr>
        </p:nvGraphicFramePr>
        <p:xfrm>
          <a:off x="549796" y="1412776"/>
          <a:ext cx="11305256"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5780" y="5373216"/>
            <a:ext cx="11305256" cy="1255728"/>
          </a:xfrm>
          <a:prstGeom prst="rect">
            <a:avLst/>
          </a:prstGeom>
          <a:solidFill>
            <a:srgbClr val="FFCCFF"/>
          </a:solidFill>
        </p:spPr>
        <p:txBody>
          <a:bodyPr wrap="square" rtlCol="0">
            <a:spAutoFit/>
          </a:bodyPr>
          <a:lstStyle/>
          <a:p>
            <a:pPr algn="ctr">
              <a:lnSpc>
                <a:spcPct val="90000"/>
              </a:lnSpc>
            </a:pPr>
            <a:r>
              <a:rPr lang="ru-RU" sz="2000" dirty="0" smtClean="0"/>
              <a:t>И вот, что у меня получилось. Результаты потрясающие. Если в октябре сахар к обеду скакал от 2 ,0 </a:t>
            </a:r>
            <a:r>
              <a:rPr lang="ru-RU" sz="2000" dirty="0" err="1" smtClean="0"/>
              <a:t>ммоль</a:t>
            </a:r>
            <a:r>
              <a:rPr lang="ru-RU" sz="2000" dirty="0" smtClean="0"/>
              <a:t> до 14,0 </a:t>
            </a:r>
            <a:r>
              <a:rPr lang="ru-RU" sz="2000" dirty="0" err="1" smtClean="0"/>
              <a:t>ммоль</a:t>
            </a:r>
            <a:r>
              <a:rPr lang="ru-RU" sz="2000" dirty="0" smtClean="0"/>
              <a:t>, то в ноябре он не падал ниже 5,6 и не поднимался выше 8,0 </a:t>
            </a:r>
            <a:r>
              <a:rPr lang="ru-RU" sz="2000" dirty="0" err="1" smtClean="0"/>
              <a:t>ммоль</a:t>
            </a:r>
            <a:r>
              <a:rPr lang="ru-RU" sz="2000" dirty="0" smtClean="0"/>
              <a:t>, а это почти идеальный результат. </a:t>
            </a:r>
          </a:p>
          <a:p>
            <a:pPr algn="ctr">
              <a:lnSpc>
                <a:spcPct val="90000"/>
              </a:lnSpc>
            </a:pPr>
            <a:r>
              <a:rPr lang="ru-RU" sz="2400" b="1" dirty="0" smtClean="0"/>
              <a:t>Я теперь так буду делать всегда!!! </a:t>
            </a:r>
            <a:endParaRPr lang="ru-RU"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презентация о диабете">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333743-6C97-419E-BA07-3CBF19F59E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о диабете</Template>
  <TotalTime>0</TotalTime>
  <Words>933</Words>
  <Application>Microsoft Office PowerPoint</Application>
  <PresentationFormat>Произвольный</PresentationFormat>
  <Paragraphs>149</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презентация о диабете</vt:lpstr>
      <vt:lpstr>Презентация PowerPoint</vt:lpstr>
      <vt:lpstr>Презентация PowerPoint</vt:lpstr>
      <vt:lpstr>Презентация PowerPoint</vt:lpstr>
      <vt:lpstr>Я также выяснил, что при сахарном диабете, чтобы не было осложнений, а также чтобы уровень сахара в крови сильно не поднимался, нужно заниматься спортом</vt:lpstr>
      <vt:lpstr>Презентация PowerPoint</vt:lpstr>
      <vt:lpstr>Презентация PowerPoint</vt:lpstr>
      <vt:lpstr>Презентация PowerPoint</vt:lpstr>
      <vt:lpstr>Презентация PowerPoint</vt:lpstr>
      <vt:lpstr>Я решил попробовать целый месяц (в ноябре) строго соблюдать все рекомендации врачей, получать 2-й завтрак в школе, заниматься физкультурой и точно вести дневник самоконтроля.</vt:lpstr>
      <vt:lpstr>ВЫВОД: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2012-11-22T16:39:54Z</dcterms:created>
  <dcterms:modified xsi:type="dcterms:W3CDTF">2013-02-21T06:37:41Z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